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9" r:id="rId13"/>
    <p:sldId id="267" r:id="rId14"/>
    <p:sldId id="268" r:id="rId15"/>
    <p:sldId id="272" r:id="rId16"/>
    <p:sldId id="270" r:id="rId17"/>
    <p:sldId id="271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02C1CD3-A211-47F2-8BB4-7458E9083596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E687F09-46B5-413B-AE7B-73E9E7E39BD0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C1CD3-A211-47F2-8BB4-7458E9083596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87F09-46B5-413B-AE7B-73E9E7E39BD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C1CD3-A211-47F2-8BB4-7458E9083596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87F09-46B5-413B-AE7B-73E9E7E39BD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C1CD3-A211-47F2-8BB4-7458E9083596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87F09-46B5-413B-AE7B-73E9E7E39BD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C1CD3-A211-47F2-8BB4-7458E9083596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87F09-46B5-413B-AE7B-73E9E7E39BD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C1CD3-A211-47F2-8BB4-7458E9083596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87F09-46B5-413B-AE7B-73E9E7E39BD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C1CD3-A211-47F2-8BB4-7458E9083596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87F09-46B5-413B-AE7B-73E9E7E39BD0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C1CD3-A211-47F2-8BB4-7458E9083596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87F09-46B5-413B-AE7B-73E9E7E39BD0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C1CD3-A211-47F2-8BB4-7458E9083596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87F09-46B5-413B-AE7B-73E9E7E39B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C1CD3-A211-47F2-8BB4-7458E9083596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87F09-46B5-413B-AE7B-73E9E7E39B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C1CD3-A211-47F2-8BB4-7458E9083596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87F09-46B5-413B-AE7B-73E9E7E39B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02C1CD3-A211-47F2-8BB4-7458E9083596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1E687F09-46B5-413B-AE7B-73E9E7E39BD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5" r:id="rId1"/>
    <p:sldLayoutId id="2147484046" r:id="rId2"/>
    <p:sldLayoutId id="2147484047" r:id="rId3"/>
    <p:sldLayoutId id="2147484048" r:id="rId4"/>
    <p:sldLayoutId id="2147484049" r:id="rId5"/>
    <p:sldLayoutId id="2147484050" r:id="rId6"/>
    <p:sldLayoutId id="2147484051" r:id="rId7"/>
    <p:sldLayoutId id="2147484052" r:id="rId8"/>
    <p:sldLayoutId id="2147484053" r:id="rId9"/>
    <p:sldLayoutId id="2147484054" r:id="rId10"/>
    <p:sldLayoutId id="21474840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&#1052;&#1072;&#1082;&#1082;&#1072;&#1088;&#1090;&#1085;&#1080;,_&#1055;&#1086;&#1083;" TargetMode="External"/><Relationship Id="rId3" Type="http://schemas.openxmlformats.org/officeDocument/2006/relationships/hyperlink" Target="http://tourism-london.ru/spavochnik-po-velikobritanii/sovetskie-publikatsii-o-velikobritanii/399-ohrana-prirody-velikobritaniikak-razvivalas-eta-ideya.html" TargetMode="External"/><Relationship Id="rId7" Type="http://schemas.openxmlformats.org/officeDocument/2006/relationships/hyperlink" Target="https://ru.wikipedia.org/wiki/&#1059;&#1072;&#1081;&#1090;,_&#1043;&#1072;&#1088;&#1080;" TargetMode="External"/><Relationship Id="rId2" Type="http://schemas.openxmlformats.org/officeDocument/2006/relationships/hyperlink" Target="http://dlyakota.ru/30489-znamenitosti-v-zaschitu-ekologii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biofile.ru/bio/36957.html" TargetMode="External"/><Relationship Id="rId11" Type="http://schemas.openxmlformats.org/officeDocument/2006/relationships/hyperlink" Target="https://ru.wikipedia.org/wiki/&#1054;&#1083;&#1080;&#1074;&#1077;&#1088;,_&#1044;&#1078;&#1077;&#1081;&#1084;&#1089;_&#1058;&#1088;&#1077;&#1074;&#1086;&#1088;" TargetMode="External"/><Relationship Id="rId5" Type="http://schemas.openxmlformats.org/officeDocument/2006/relationships/hyperlink" Target="http://kiselo.narod.ru/history.html" TargetMode="External"/><Relationship Id="rId10" Type="http://schemas.openxmlformats.org/officeDocument/2006/relationships/hyperlink" Target="https://ru.wikipedia.org/wiki/&#1041;&#1083;&#1091;&#1084;,_&#1054;&#1088;&#1083;&#1072;&#1085;&#1076;&#1086;" TargetMode="External"/><Relationship Id="rId4" Type="http://schemas.openxmlformats.org/officeDocument/2006/relationships/hyperlink" Target="http://www.furfur.me/furfur/freedom/freedom/215145-intervyu-s-ekspertom-po-eko" TargetMode="External"/><Relationship Id="rId9" Type="http://schemas.openxmlformats.org/officeDocument/2006/relationships/hyperlink" Target="https://ru.wikipedia.org/wiki/&#1052;&#1072;&#1082;&#1082;&#1072;&#1088;&#1090;&#1085;&#1080;,_&#1057;&#1090;&#1077;&#1083;&#1083;&#1072;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34997" y="1628800"/>
            <a:ext cx="6777318" cy="1731982"/>
          </a:xfrm>
        </p:spPr>
        <p:txBody>
          <a:bodyPr/>
          <a:lstStyle/>
          <a:p>
            <a:r>
              <a:rPr lang="ru-RU" sz="4000" b="1" dirty="0" smtClean="0">
                <a:effectLst/>
              </a:rPr>
              <a:t/>
            </a:r>
            <a:br>
              <a:rPr lang="ru-RU" sz="4000" b="1" dirty="0" smtClean="0">
                <a:effectLst/>
              </a:rPr>
            </a:br>
            <a:r>
              <a:rPr lang="ru-RU" sz="4000" b="1" dirty="0">
                <a:effectLst/>
              </a:rPr>
              <a:t/>
            </a:r>
            <a:br>
              <a:rPr lang="ru-RU" sz="4000" b="1" dirty="0">
                <a:effectLst/>
              </a:rPr>
            </a:br>
            <a:r>
              <a:rPr lang="ru-RU" sz="4000" b="1" dirty="0" smtClean="0">
                <a:effectLst/>
              </a:rPr>
              <a:t/>
            </a:r>
            <a:br>
              <a:rPr lang="ru-RU" sz="4000" b="1" dirty="0" smtClean="0">
                <a:effectLst/>
              </a:rPr>
            </a:br>
            <a:r>
              <a:rPr lang="ru-RU" sz="4000" b="1" dirty="0" smtClean="0">
                <a:solidFill>
                  <a:srgbClr val="FFFF00"/>
                </a:solidFill>
                <a:effectLst/>
              </a:rPr>
              <a:t>Известные </a:t>
            </a:r>
            <a:r>
              <a:rPr lang="ru-RU" sz="4000" b="1" dirty="0">
                <a:solidFill>
                  <a:srgbClr val="FFFF00"/>
                </a:solidFill>
                <a:effectLst/>
              </a:rPr>
              <a:t>британцы </a:t>
            </a:r>
            <a:r>
              <a:rPr lang="ru-RU" sz="4000" dirty="0">
                <a:solidFill>
                  <a:srgbClr val="FFFF00"/>
                </a:solidFill>
                <a:effectLst/>
              </a:rPr>
              <a:t/>
            </a:r>
            <a:br>
              <a:rPr lang="ru-RU" sz="4000" dirty="0">
                <a:solidFill>
                  <a:srgbClr val="FFFF00"/>
                </a:solidFill>
                <a:effectLst/>
              </a:rPr>
            </a:br>
            <a:r>
              <a:rPr lang="ru-RU" sz="4000" b="1" dirty="0">
                <a:solidFill>
                  <a:srgbClr val="FFFF00"/>
                </a:solidFill>
                <a:effectLst/>
              </a:rPr>
              <a:t>в борьбе за экологию</a:t>
            </a:r>
            <a:r>
              <a:rPr lang="ru-RU" sz="4000" dirty="0">
                <a:solidFill>
                  <a:srgbClr val="FFFF00"/>
                </a:solidFill>
                <a:effectLst/>
              </a:rPr>
              <a:t/>
            </a:r>
            <a:br>
              <a:rPr lang="ru-RU" sz="4000" dirty="0">
                <a:solidFill>
                  <a:srgbClr val="FFFF00"/>
                </a:solidFill>
                <a:effectLst/>
              </a:rPr>
            </a:b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3717032"/>
            <a:ext cx="8064896" cy="2376264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Презентация к проектной работе </a:t>
            </a:r>
          </a:p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Хрипко Виктории, ученицы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8 класса</a:t>
            </a:r>
          </a:p>
          <a:p>
            <a:pPr algn="r"/>
            <a:r>
              <a:rPr lang="ru-RU" b="1" dirty="0">
                <a:latin typeface="Times New Roman" pitchFamily="18" charset="0"/>
                <a:cs typeface="Times New Roman" pitchFamily="18" charset="0"/>
              </a:rPr>
              <a:t> МОУ «СОШ с. Тепловка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Новобурасского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района </a:t>
            </a:r>
          </a:p>
          <a:p>
            <a:pPr algn="r"/>
            <a:r>
              <a:rPr lang="ru-RU" b="1" dirty="0">
                <a:latin typeface="Times New Roman" pitchFamily="18" charset="0"/>
                <a:cs typeface="Times New Roman" pitchFamily="18" charset="0"/>
              </a:rPr>
              <a:t>Саратовской области»</a:t>
            </a:r>
          </a:p>
          <a:p>
            <a:pPr algn="r"/>
            <a:r>
              <a:rPr lang="ru-RU" b="1" dirty="0">
                <a:latin typeface="Times New Roman" pitchFamily="18" charset="0"/>
                <a:cs typeface="Times New Roman" pitchFamily="18" charset="0"/>
              </a:rPr>
              <a:t>Руководитель 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Кожохина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М.А. , учитель английского языка </a:t>
            </a:r>
          </a:p>
          <a:p>
            <a:pPr algn="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МОУ «СОШ с. Тепловка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Новобурасского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района Саратовской области»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75656" y="291130"/>
            <a:ext cx="6096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dirty="0"/>
              <a:t>XV районная проектно-исследовательская </a:t>
            </a:r>
            <a:br>
              <a:rPr lang="ru-RU" sz="2000" b="1" dirty="0"/>
            </a:br>
            <a:r>
              <a:rPr lang="ru-RU" sz="2000" b="1" dirty="0"/>
              <a:t>конференция школьников «Я и мир вокруг»</a:t>
            </a:r>
            <a:br>
              <a:rPr lang="ru-RU" sz="2000" b="1" dirty="0"/>
            </a:b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40673930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dirty="0" smtClean="0"/>
              <a:t>Экологическая мысль в Британии в </a:t>
            </a:r>
            <a:r>
              <a:rPr lang="en-US" sz="4800" b="1" dirty="0" smtClean="0"/>
              <a:t>XIX </a:t>
            </a:r>
            <a:r>
              <a:rPr lang="ru-RU" sz="4800" b="1" dirty="0" smtClean="0"/>
              <a:t>веке</a:t>
            </a:r>
            <a:endParaRPr lang="ru-RU" sz="4800" b="1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356" y="2149789"/>
            <a:ext cx="1800200" cy="2765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Рисунок 19" descr="Описание: C:\Users\Данила\Downloads\Кольртдж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8584" y="2956714"/>
            <a:ext cx="2211868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Рисунок 20" descr="Описание: C:\Users\Данила\Downloads\depositphotos_5693268-Charles-oneil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4019" y="3405585"/>
            <a:ext cx="2123015" cy="2677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0474" y="4974679"/>
            <a:ext cx="220996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/>
              <a:t>Уильям Вордсворт</a:t>
            </a:r>
            <a:r>
              <a:rPr lang="ru-RU" dirty="0"/>
              <a:t> </a:t>
            </a:r>
            <a:endParaRPr lang="ru-RU" dirty="0" smtClean="0"/>
          </a:p>
          <a:p>
            <a:pPr algn="ctr"/>
            <a:r>
              <a:rPr lang="ru-RU" b="1" i="1" dirty="0" smtClean="0"/>
              <a:t>(1770-1850) </a:t>
            </a:r>
            <a:endParaRPr lang="ru-RU" b="1" i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4771" y="5621010"/>
            <a:ext cx="543568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Писали </a:t>
            </a:r>
            <a:r>
              <a:rPr lang="ru-RU" sz="2000" dirty="0"/>
              <a:t>проникновенные </a:t>
            </a:r>
            <a:endParaRPr lang="ru-RU" sz="2000" dirty="0" smtClean="0"/>
          </a:p>
          <a:p>
            <a:pPr algn="ctr"/>
            <a:r>
              <a:rPr lang="ru-RU" sz="2000" dirty="0" smtClean="0"/>
              <a:t>стихи </a:t>
            </a:r>
            <a:r>
              <a:rPr lang="ru-RU" sz="2000" dirty="0"/>
              <a:t>про природу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771800" y="2240164"/>
            <a:ext cx="312912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err="1"/>
              <a:t>Сэмюэль</a:t>
            </a:r>
            <a:r>
              <a:rPr lang="ru-RU" b="1" dirty="0"/>
              <a:t> </a:t>
            </a:r>
            <a:r>
              <a:rPr lang="ru-RU" b="1" dirty="0" err="1"/>
              <a:t>Тэйлор</a:t>
            </a:r>
            <a:r>
              <a:rPr lang="ru-RU" b="1" dirty="0"/>
              <a:t> Кольридж</a:t>
            </a:r>
            <a:r>
              <a:rPr lang="ru-RU" dirty="0"/>
              <a:t> </a:t>
            </a:r>
            <a:endParaRPr lang="ru-RU" dirty="0" smtClean="0"/>
          </a:p>
          <a:p>
            <a:pPr algn="ctr"/>
            <a:r>
              <a:rPr lang="ru-RU" b="1" i="1" dirty="0" smtClean="0"/>
              <a:t>(1772-1834)</a:t>
            </a:r>
            <a:endParaRPr lang="ru-RU" b="1" i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684019" y="2633548"/>
            <a:ext cx="221656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/>
              <a:t>Чарльз </a:t>
            </a:r>
            <a:r>
              <a:rPr lang="ru-RU" b="1" dirty="0" err="1"/>
              <a:t>Сент</a:t>
            </a:r>
            <a:r>
              <a:rPr lang="ru-RU" b="1" dirty="0"/>
              <a:t>-Джон</a:t>
            </a:r>
            <a:r>
              <a:rPr lang="ru-RU" dirty="0"/>
              <a:t> </a:t>
            </a:r>
            <a:endParaRPr lang="ru-RU" dirty="0" smtClean="0"/>
          </a:p>
          <a:p>
            <a:pPr algn="ctr"/>
            <a:r>
              <a:rPr lang="ru-RU" b="1" i="1" dirty="0" smtClean="0"/>
              <a:t>(</a:t>
            </a:r>
            <a:r>
              <a:rPr lang="ru-RU" b="1" i="1" dirty="0"/>
              <a:t>1809-56)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421727" y="6083479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dirty="0"/>
              <a:t>Написал книгу «Охотничьи развлечения и естественная история </a:t>
            </a:r>
            <a:r>
              <a:rPr lang="ru-RU" sz="2000" dirty="0" err="1"/>
              <a:t>Хайленда</a:t>
            </a:r>
            <a:r>
              <a:rPr lang="ru-RU" sz="2000" dirty="0"/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22450527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4664"/>
            <a:ext cx="2016224" cy="3000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Рисунок 22" descr="Описание: C:\Users\Данила\Downloads\Чарль Уотертон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392965"/>
            <a:ext cx="2215358" cy="2677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Рисунок 23" descr="Описание: C:\Users\Данила\Downloads\Sir_John_Maxwell,_8th_Bart_of_Pollok_(1791-1865).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9020" y="2924944"/>
            <a:ext cx="2070348" cy="3249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3431370"/>
            <a:ext cx="217399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/>
              <a:t>Ричард </a:t>
            </a:r>
            <a:r>
              <a:rPr lang="ru-RU" b="1" dirty="0" err="1"/>
              <a:t>Джеффрис</a:t>
            </a:r>
            <a:r>
              <a:rPr lang="ru-RU" dirty="0"/>
              <a:t> </a:t>
            </a:r>
            <a:endParaRPr lang="ru-RU" dirty="0" smtClean="0"/>
          </a:p>
          <a:p>
            <a:pPr algn="ctr"/>
            <a:r>
              <a:rPr lang="ru-RU" b="1" i="1" dirty="0" smtClean="0"/>
              <a:t>(</a:t>
            </a:r>
            <a:r>
              <a:rPr lang="ru-RU" b="1" i="1" dirty="0"/>
              <a:t>1848-87)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4149745"/>
            <a:ext cx="30963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Написал </a:t>
            </a:r>
            <a:r>
              <a:rPr lang="ru-RU" sz="2400" dirty="0"/>
              <a:t>п</a:t>
            </a:r>
            <a:r>
              <a:rPr lang="ru-RU" sz="2400" dirty="0" smtClean="0"/>
              <a:t>роизведения</a:t>
            </a:r>
            <a:r>
              <a:rPr lang="ru-RU" sz="2400" dirty="0"/>
              <a:t>, посвященные единству природы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450107" y="5073074"/>
            <a:ext cx="201087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/>
              <a:t>Чарльз </a:t>
            </a:r>
            <a:r>
              <a:rPr lang="ru-RU" b="1" dirty="0" err="1"/>
              <a:t>Уотертон</a:t>
            </a:r>
            <a:r>
              <a:rPr lang="ru-RU" dirty="0"/>
              <a:t> </a:t>
            </a:r>
            <a:endParaRPr lang="ru-RU" dirty="0" smtClean="0"/>
          </a:p>
          <a:p>
            <a:pPr algn="ctr"/>
            <a:r>
              <a:rPr lang="ru-RU" b="1" i="1" dirty="0" smtClean="0"/>
              <a:t>(</a:t>
            </a:r>
            <a:r>
              <a:rPr lang="ru-RU" b="1" i="1" dirty="0"/>
              <a:t>1782-1865)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286000" y="5707967"/>
            <a:ext cx="41582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Превратил свой парк в первый в Англии заповедник для птиц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660232" y="6186377"/>
            <a:ext cx="23042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Сэр Джон </a:t>
            </a:r>
            <a:r>
              <a:rPr lang="ru-RU" b="1" dirty="0" err="1"/>
              <a:t>Максуэлл</a:t>
            </a:r>
            <a:endParaRPr lang="ru-RU" dirty="0"/>
          </a:p>
          <a:p>
            <a:pPr algn="ctr"/>
            <a:r>
              <a:rPr lang="ru-RU" b="1" i="1" dirty="0"/>
              <a:t>(1859-1929)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187511" y="1724615"/>
            <a:ext cx="29523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Основал первый в Шотландии заповедник для дичи</a:t>
            </a:r>
          </a:p>
        </p:txBody>
      </p:sp>
    </p:spTree>
    <p:extLst>
      <p:ext uri="{BB962C8B-B14F-4D97-AF65-F5344CB8AC3E}">
        <p14:creationId xmlns:p14="http://schemas.microsoft.com/office/powerpoint/2010/main" val="15342818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dirty="0" smtClean="0"/>
              <a:t>Великие британские ученые-натуралисты</a:t>
            </a:r>
            <a:endParaRPr lang="ru-RU" sz="4800" b="1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8366" y="2132856"/>
            <a:ext cx="2144529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Рисунок 25" descr="Описание: C:\Users\Данила\Downloads\А.Р. Уолес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001785"/>
            <a:ext cx="2088232" cy="30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267744" y="5202721"/>
            <a:ext cx="2286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Чарльз Дарвин </a:t>
            </a:r>
            <a:endParaRPr lang="ru-RU" dirty="0"/>
          </a:p>
          <a:p>
            <a:pPr algn="ctr"/>
            <a:r>
              <a:rPr lang="ru-RU" b="1" i="1" dirty="0"/>
              <a:t>(1809-1882)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98882" y="2155733"/>
            <a:ext cx="2096853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Его теория </a:t>
            </a:r>
            <a:r>
              <a:rPr lang="ru-RU" sz="2400" dirty="0" smtClean="0"/>
              <a:t>естественного отбора </a:t>
            </a:r>
            <a:r>
              <a:rPr lang="ru-RU" sz="2400" dirty="0" smtClean="0"/>
              <a:t>ознаменовала начало становления экологии как науки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503770" y="6056002"/>
            <a:ext cx="2646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Альфред Рассел </a:t>
            </a:r>
            <a:r>
              <a:rPr lang="ru-RU" b="1" dirty="0" err="1"/>
              <a:t>Уолесс</a:t>
            </a:r>
            <a:endParaRPr lang="ru-RU" dirty="0"/>
          </a:p>
          <a:p>
            <a:pPr algn="ctr"/>
            <a:r>
              <a:rPr lang="ru-RU" b="1" i="1" dirty="0"/>
              <a:t>(1823-1913)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164288" y="2155733"/>
            <a:ext cx="187220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Его можно считать основоположником зоографии.</a:t>
            </a:r>
          </a:p>
          <a:p>
            <a:r>
              <a:rPr lang="ru-RU" sz="2400" dirty="0"/>
              <a:t>Двухтомный труд «Географическое распределение животных».</a:t>
            </a:r>
          </a:p>
        </p:txBody>
      </p:sp>
    </p:spTree>
    <p:extLst>
      <p:ext uri="{BB962C8B-B14F-4D97-AF65-F5344CB8AC3E}">
        <p14:creationId xmlns:p14="http://schemas.microsoft.com/office/powerpoint/2010/main" val="5894936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Рисунок 26" descr="Описание: C:\Users\Данила\Downloads\Тэнсли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08720"/>
            <a:ext cx="2565829" cy="338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4749" y="2600908"/>
            <a:ext cx="2736304" cy="334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3528" y="116632"/>
            <a:ext cx="2286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Артур </a:t>
            </a:r>
            <a:r>
              <a:rPr lang="ru-RU" b="1" dirty="0" err="1"/>
              <a:t>Тэнсли</a:t>
            </a:r>
            <a:r>
              <a:rPr lang="ru-RU" b="1" dirty="0"/>
              <a:t> </a:t>
            </a:r>
            <a:endParaRPr lang="ru-RU" dirty="0"/>
          </a:p>
          <a:p>
            <a:pPr algn="ctr"/>
            <a:r>
              <a:rPr lang="ru-RU" b="1" i="1" dirty="0"/>
              <a:t>(1871-1955)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4509120"/>
            <a:ext cx="329411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Систематизировал экологию как науку и указал путь к охране природы. Ввел понятие «</a:t>
            </a:r>
            <a:r>
              <a:rPr lang="ru-RU" sz="2400" dirty="0" smtClean="0"/>
              <a:t>экосистема».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076056" y="1954577"/>
            <a:ext cx="24300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Ч. С. Элтон</a:t>
            </a:r>
            <a:endParaRPr lang="ru-RU" dirty="0"/>
          </a:p>
          <a:p>
            <a:pPr algn="ctr"/>
            <a:r>
              <a:rPr lang="ru-RU" b="1" i="1" dirty="0"/>
              <a:t>(1900-1991)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355976" y="6263446"/>
            <a:ext cx="43924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Разработал экологию животных</a:t>
            </a:r>
          </a:p>
        </p:txBody>
      </p:sp>
    </p:spTree>
    <p:extLst>
      <p:ext uri="{BB962C8B-B14F-4D97-AF65-F5344CB8AC3E}">
        <p14:creationId xmlns:p14="http://schemas.microsoft.com/office/powerpoint/2010/main" val="30155661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0" y="570156"/>
            <a:ext cx="8203990" cy="1054250"/>
          </a:xfrm>
        </p:spPr>
        <p:txBody>
          <a:bodyPr/>
          <a:lstStyle/>
          <a:p>
            <a:r>
              <a:rPr lang="ru-RU" sz="3600" b="1" dirty="0" smtClean="0"/>
              <a:t>Известные люди  современной Великобритании в борьбе за экологию</a:t>
            </a:r>
            <a:endParaRPr lang="ru-RU" sz="3600" b="1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93" y="2502188"/>
            <a:ext cx="2448272" cy="32143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Рисунок 14" descr="Описание: C:\Users\Данила\Downloads\Гарри Уайт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988840"/>
            <a:ext cx="3240360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56203" y="4201955"/>
            <a:ext cx="27510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Гэри </a:t>
            </a:r>
            <a:r>
              <a:rPr lang="ru-RU" b="1" dirty="0" smtClean="0"/>
              <a:t>Уайтом, футболист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32367" y="4725144"/>
            <a:ext cx="41653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Соучредитель </a:t>
            </a:r>
            <a:r>
              <a:rPr lang="ru-RU" sz="2400" dirty="0"/>
              <a:t>фонда Water.org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012160" y="2132856"/>
            <a:ext cx="25925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Пол </a:t>
            </a:r>
            <a:r>
              <a:rPr lang="ru-RU" b="1" dirty="0" smtClean="0"/>
              <a:t>Маккартни, певец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987824" y="5733256"/>
            <a:ext cx="61561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dirty="0"/>
              <a:t>Активист в защиту экологии, </a:t>
            </a:r>
            <a:r>
              <a:rPr lang="ru-RU" sz="2400" dirty="0" smtClean="0"/>
              <a:t>сторонник </a:t>
            </a:r>
            <a:r>
              <a:rPr lang="ru-RU" sz="2400" dirty="0"/>
              <a:t>вегетарианства, провел </a:t>
            </a:r>
            <a:r>
              <a:rPr lang="ru-RU" sz="2400" b="1" dirty="0"/>
              <a:t>кампанию «Понедельник без мяса»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8760515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15" descr="Описание: C:\Users\Данила\Downloads\225px-Emma_Watson_20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26655"/>
            <a:ext cx="2520280" cy="3995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2493414"/>
            <a:ext cx="2619954" cy="3920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013923" y="2224210"/>
            <a:ext cx="166802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Эмма </a:t>
            </a:r>
            <a:r>
              <a:rPr lang="ru-RU" b="1" dirty="0" smtClean="0"/>
              <a:t>Уотсон, </a:t>
            </a:r>
          </a:p>
          <a:p>
            <a:r>
              <a:rPr lang="ru-RU" b="1" dirty="0" smtClean="0"/>
              <a:t>актриса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40900" y="3062038"/>
            <a:ext cx="181915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Орландо </a:t>
            </a:r>
            <a:r>
              <a:rPr lang="ru-RU" b="1" dirty="0" err="1" smtClean="0"/>
              <a:t>Блум</a:t>
            </a:r>
            <a:r>
              <a:rPr lang="ru-RU" b="1" dirty="0" smtClean="0"/>
              <a:t>, </a:t>
            </a:r>
          </a:p>
          <a:p>
            <a:r>
              <a:rPr lang="ru-RU" b="1" dirty="0" smtClean="0"/>
              <a:t>актер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9217" y="4437112"/>
            <a:ext cx="316864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Выставляет свои вещи на аукцион, а вырученные деньги перечисляет в Фонд защиты дикого лосося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490839" y="4221765"/>
            <a:ext cx="33051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Участник организации </a:t>
            </a:r>
            <a:r>
              <a:rPr lang="ru-RU" sz="2400" b="1" dirty="0" err="1"/>
              <a:t>Global</a:t>
            </a:r>
            <a:r>
              <a:rPr lang="ru-RU" sz="2400" b="1" dirty="0"/>
              <a:t> </a:t>
            </a:r>
            <a:r>
              <a:rPr lang="ru-RU" sz="2400" b="1" dirty="0" err="1"/>
              <a:t>Cool</a:t>
            </a:r>
            <a:r>
              <a:rPr lang="ru-RU" sz="2400" b="1" dirty="0"/>
              <a:t>. </a:t>
            </a:r>
            <a:r>
              <a:rPr lang="ru-RU" sz="2400" dirty="0"/>
              <a:t>Хочет приобрести себе «зеленый» дом</a:t>
            </a:r>
          </a:p>
        </p:txBody>
      </p:sp>
    </p:spTree>
    <p:extLst>
      <p:ext uri="{BB962C8B-B14F-4D97-AF65-F5344CB8AC3E}">
        <p14:creationId xmlns:p14="http://schemas.microsoft.com/office/powerpoint/2010/main" val="27046209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532" y="230875"/>
            <a:ext cx="2241236" cy="30901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Рисунок 5" descr="Описание: G:\Стелла Маккартни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2892" y="260648"/>
            <a:ext cx="1859316" cy="2881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Рисунок 2" descr="Описание: G:\Джейми Оливер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713" y="260648"/>
            <a:ext cx="1914417" cy="2881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67544" y="3322802"/>
            <a:ext cx="149419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Лили </a:t>
            </a:r>
            <a:r>
              <a:rPr lang="ru-RU" b="1" dirty="0" err="1" smtClean="0"/>
              <a:t>Коул</a:t>
            </a:r>
            <a:r>
              <a:rPr lang="ru-RU" b="1" dirty="0" smtClean="0"/>
              <a:t>, </a:t>
            </a:r>
          </a:p>
          <a:p>
            <a:r>
              <a:rPr lang="ru-RU" b="1" dirty="0" smtClean="0"/>
              <a:t>супермодель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75838" y="3973706"/>
            <a:ext cx="280831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принципиально не сотрудничает с компаниями, деятельность которых негативно влияет на окружающую среду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244922" y="3142709"/>
            <a:ext cx="232961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Стелла </a:t>
            </a:r>
            <a:r>
              <a:rPr lang="ru-RU" b="1" dirty="0" smtClean="0"/>
              <a:t>Маккартни, </a:t>
            </a:r>
          </a:p>
          <a:p>
            <a:r>
              <a:rPr lang="ru-RU" b="1" dirty="0" smtClean="0"/>
              <a:t>модельер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017756" y="3789040"/>
            <a:ext cx="284380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Запустила студию, работающую за счет силы ветра, и интернет-магазин, где можно купить одежду из экологически чистых материалов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390410" y="3142709"/>
            <a:ext cx="227902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Джейми </a:t>
            </a:r>
            <a:r>
              <a:rPr lang="ru-RU" b="1" dirty="0" smtClean="0"/>
              <a:t>Оливер, </a:t>
            </a:r>
          </a:p>
          <a:p>
            <a:r>
              <a:rPr lang="ru-RU" b="1" dirty="0" smtClean="0"/>
              <a:t>повар, телеведущий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156176" y="3946803"/>
            <a:ext cx="298782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Сторонник местного движения за здоровое питание. Его ресторан в Корнуолле вскоре начнет работать на энергии ветра. </a:t>
            </a:r>
          </a:p>
        </p:txBody>
      </p:sp>
    </p:spTree>
    <p:extLst>
      <p:ext uri="{BB962C8B-B14F-4D97-AF65-F5344CB8AC3E}">
        <p14:creationId xmlns:p14="http://schemas.microsoft.com/office/powerpoint/2010/main" val="6187505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427984" y="2132856"/>
            <a:ext cx="4520825" cy="4609653"/>
          </a:xfrm>
        </p:spPr>
        <p:txBody>
          <a:bodyPr>
            <a:normAutofit/>
          </a:bodyPr>
          <a:lstStyle/>
          <a:p>
            <a:pPr algn="just"/>
            <a:r>
              <a:rPr lang="ru-RU" dirty="0"/>
              <a:t>1. Проблемы экологии интересовали прогрессивных британцев задолго до появления научного экологического знания.</a:t>
            </a:r>
            <a:r>
              <a:rPr lang="ru-RU" b="1" dirty="0"/>
              <a:t> </a:t>
            </a:r>
            <a:r>
              <a:rPr lang="ru-RU" dirty="0"/>
              <a:t>Развитие экологических знаний в Великобритании связано с такими известными именами как Уильям Шекспир, Эдмунд Спенсер, Роберт </a:t>
            </a:r>
            <a:r>
              <a:rPr lang="ru-RU" dirty="0" err="1" smtClean="0"/>
              <a:t>Херрик</a:t>
            </a:r>
            <a:r>
              <a:rPr lang="ru-RU" dirty="0" smtClean="0"/>
              <a:t>, </a:t>
            </a:r>
            <a:r>
              <a:rPr lang="ru-RU" dirty="0"/>
              <a:t>Томас </a:t>
            </a:r>
            <a:r>
              <a:rPr lang="ru-RU" dirty="0" err="1"/>
              <a:t>Трахерн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dirty="0" smtClean="0"/>
              <a:t>Заключение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15814213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99247" y="188640"/>
            <a:ext cx="8121225" cy="6408711"/>
          </a:xfrm>
        </p:spPr>
        <p:txBody>
          <a:bodyPr>
            <a:normAutofit/>
          </a:bodyPr>
          <a:lstStyle/>
          <a:p>
            <a:pPr algn="just"/>
            <a:r>
              <a:rPr lang="ru-RU" dirty="0"/>
              <a:t>2. Некоторые экологические исследования были проведены впервые именно английскими учеными. Джон </a:t>
            </a:r>
            <a:r>
              <a:rPr lang="ru-RU" dirty="0" err="1"/>
              <a:t>Рэй</a:t>
            </a:r>
            <a:r>
              <a:rPr lang="ru-RU" dirty="0"/>
              <a:t> впервые предложил классификацию растений. Роберт Бойль впервые провел экологический эксперимент</a:t>
            </a:r>
            <a:r>
              <a:rPr lang="ru-RU" dirty="0" smtClean="0"/>
              <a:t>.</a:t>
            </a:r>
          </a:p>
          <a:p>
            <a:pPr marL="0" indent="0" algn="just">
              <a:buNone/>
            </a:pPr>
            <a:endParaRPr lang="ru-RU" dirty="0"/>
          </a:p>
          <a:p>
            <a:pPr algn="just"/>
            <a:r>
              <a:rPr lang="ru-RU" dirty="0"/>
              <a:t>3. Многие британцы, не имевшие прямого отношения к науке, но живо интересовавшиеся природой, внесли определенные вклад в развитие представлений об экологии. Это Гилберт Уайт, Ф. О. Моррис, Джон Клэр</a:t>
            </a:r>
            <a:r>
              <a:rPr lang="ru-RU" b="1" dirty="0"/>
              <a:t> </a:t>
            </a:r>
            <a:r>
              <a:rPr lang="ru-RU" dirty="0"/>
              <a:t>Уильяма Вордсворта, </a:t>
            </a:r>
            <a:r>
              <a:rPr lang="ru-RU" dirty="0" err="1"/>
              <a:t>Сэмюэля</a:t>
            </a:r>
            <a:r>
              <a:rPr lang="ru-RU" dirty="0"/>
              <a:t> </a:t>
            </a:r>
            <a:r>
              <a:rPr lang="ru-RU" dirty="0" err="1"/>
              <a:t>Тэйлора</a:t>
            </a:r>
            <a:r>
              <a:rPr lang="ru-RU" dirty="0"/>
              <a:t> Кольриджа, Чарльз </a:t>
            </a:r>
            <a:r>
              <a:rPr lang="ru-RU" dirty="0" err="1"/>
              <a:t>Сент</a:t>
            </a:r>
            <a:r>
              <a:rPr lang="ru-RU" dirty="0"/>
              <a:t>-Джон, Ричард </a:t>
            </a:r>
            <a:r>
              <a:rPr lang="ru-RU" dirty="0" err="1"/>
              <a:t>Джеффрис</a:t>
            </a:r>
            <a:r>
              <a:rPr lang="ru-RU" dirty="0"/>
              <a:t>, У.Х. Хадсон, Чарльз </a:t>
            </a:r>
            <a:r>
              <a:rPr lang="ru-RU" dirty="0" err="1"/>
              <a:t>Уотертон</a:t>
            </a:r>
            <a:r>
              <a:rPr lang="ru-RU" dirty="0"/>
              <a:t>, сэр Джон </a:t>
            </a:r>
            <a:r>
              <a:rPr lang="ru-RU" dirty="0" err="1"/>
              <a:t>Максуэлл</a:t>
            </a:r>
            <a:r>
              <a:rPr lang="ru-RU" dirty="0"/>
              <a:t>.</a:t>
            </a:r>
          </a:p>
          <a:p>
            <a:pPr algn="just"/>
            <a:r>
              <a:rPr lang="ru-RU" dirty="0"/>
              <a:t>4. Появлению науки экологии предшествовали труды Чарльза Дарвина и Альфреда Рассела </a:t>
            </a:r>
            <a:r>
              <a:rPr lang="ru-RU" dirty="0" err="1"/>
              <a:t>Уолесса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32767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1"/>
          <p:cNvSpPr>
            <a:spLocks noGrp="1"/>
          </p:cNvSpPr>
          <p:nvPr>
            <p:ph idx="1"/>
          </p:nvPr>
        </p:nvSpPr>
        <p:spPr>
          <a:xfrm>
            <a:off x="699247" y="2248347"/>
            <a:ext cx="8193233" cy="427699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ru-RU" dirty="0" smtClean="0"/>
          </a:p>
          <a:p>
            <a:pPr algn="just"/>
            <a:r>
              <a:rPr lang="ru-RU" dirty="0" smtClean="0"/>
              <a:t>5</a:t>
            </a:r>
            <a:r>
              <a:rPr lang="ru-RU" dirty="0"/>
              <a:t>. Идеи экологии в Великобритании разрабатывались постепенно. До полноценного существования экологии как науки исследования в этой области уже велись в Великобритании на научной основе. </a:t>
            </a:r>
            <a:r>
              <a:rPr lang="ru-RU" dirty="0" smtClean="0"/>
              <a:t>Эдуард </a:t>
            </a:r>
            <a:r>
              <a:rPr lang="ru-RU" dirty="0"/>
              <a:t>Зюсс предложил термин биосферы</a:t>
            </a:r>
            <a:r>
              <a:rPr lang="ru-RU" i="1" dirty="0"/>
              <a:t>. </a:t>
            </a:r>
            <a:r>
              <a:rPr lang="ru-RU" dirty="0"/>
              <a:t>Английские ученые Ч. Э. </a:t>
            </a:r>
            <a:r>
              <a:rPr lang="ru-RU" dirty="0" err="1"/>
              <a:t>Мосс</a:t>
            </a:r>
            <a:r>
              <a:rPr lang="ru-RU" dirty="0"/>
              <a:t>, А. </a:t>
            </a:r>
            <a:r>
              <a:rPr lang="ru-RU" dirty="0" err="1"/>
              <a:t>Крэмптон</a:t>
            </a:r>
            <a:r>
              <a:rPr lang="ru-RU" dirty="0"/>
              <a:t> и Артур </a:t>
            </a:r>
            <a:r>
              <a:rPr lang="ru-RU" dirty="0" err="1"/>
              <a:t>Тэнсли</a:t>
            </a:r>
            <a:r>
              <a:rPr lang="ru-RU" dirty="0"/>
              <a:t> исследовали  растительность Британских островов с точки зрения экологии. Артур </a:t>
            </a:r>
            <a:r>
              <a:rPr lang="ru-RU" dirty="0" err="1"/>
              <a:t>Тэнсли</a:t>
            </a:r>
            <a:r>
              <a:rPr lang="ru-RU" dirty="0"/>
              <a:t>, ввел понятие «экосистема», и экология стала называться наукой экосистем. Экология животных была разработана  Ч. С. Элтоном</a:t>
            </a:r>
            <a:r>
              <a:rPr lang="ru-RU" dirty="0" smtClean="0"/>
              <a:t>.</a:t>
            </a:r>
          </a:p>
          <a:p>
            <a:pPr algn="just"/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38122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1" dirty="0" smtClean="0"/>
              <a:t>Проблема взаимодействия человека с природой </a:t>
            </a:r>
            <a:r>
              <a:rPr lang="ru-RU" dirty="0" smtClean="0"/>
              <a:t>была актуальна и волновала умы всех прогрессивных людей любого исторического периода.</a:t>
            </a:r>
          </a:p>
          <a:p>
            <a:pPr algn="just"/>
            <a:r>
              <a:rPr lang="ru-RU" dirty="0" smtClean="0"/>
              <a:t>Выбор </a:t>
            </a:r>
            <a:r>
              <a:rPr lang="ru-RU" dirty="0"/>
              <a:t>темы проектной работы продиктован высоким уровнем интереса к экологической теме в современном обществе. Кроме того, 2017 год – год экологии в России. Этим определяется </a:t>
            </a:r>
            <a:r>
              <a:rPr lang="ru-RU" b="1" dirty="0"/>
              <a:t>актуальность</a:t>
            </a:r>
            <a:r>
              <a:rPr lang="ru-RU" dirty="0"/>
              <a:t> данной проектной работы.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dirty="0" smtClean="0"/>
              <a:t>Проблема и актуальность 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35631177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/>
              <a:t>6. В </a:t>
            </a:r>
            <a:r>
              <a:rPr lang="ru-RU" dirty="0"/>
              <a:t>настоящее время в Великобритании развивается общественное экологическое движение, в котором активно участвуют знаменитые люди современности: известные спортсмены, звезды кино, шоу-бизнеса, известные музыканты и художники. Они не только пропагандируют ответственное отношение к окружающему миру, но и вносят определенный практический вклад в решение экологических проблем современного мира.</a:t>
            </a:r>
          </a:p>
          <a:p>
            <a:pPr algn="just"/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74446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1" y="2060848"/>
            <a:ext cx="8640960" cy="4797151"/>
          </a:xfrm>
        </p:spPr>
        <p:txBody>
          <a:bodyPr>
            <a:normAutofit fontScale="92500" lnSpcReduction="10000"/>
          </a:bodyPr>
          <a:lstStyle/>
          <a:p>
            <a:r>
              <a:rPr lang="ru-RU" u="sng" dirty="0">
                <a:hlinkClick r:id="rId2"/>
              </a:rPr>
              <a:t>http://dlyakota.ru/30489-znamenitosti-v-zaschitu-ekologii.html</a:t>
            </a:r>
            <a:endParaRPr lang="ru-RU" dirty="0"/>
          </a:p>
          <a:p>
            <a:r>
              <a:rPr lang="ru-RU" u="sng" dirty="0">
                <a:hlinkClick r:id="rId3"/>
              </a:rPr>
              <a:t>http://tourism-london.ru/spavochnik-po-velikobritanii/sovetskie-publikatsii-o-velikobritanii/399-ohrana-prirody-velikobritaniikak-razvivalas-eta-ideya.html</a:t>
            </a:r>
            <a:endParaRPr lang="ru-RU" dirty="0"/>
          </a:p>
          <a:p>
            <a:r>
              <a:rPr lang="ru-RU" u="sng" dirty="0">
                <a:hlinkClick r:id="rId4"/>
              </a:rPr>
              <a:t>http://www.furfur.me/furfur/freedom/freedom/215145-intervyu-s-ekspertom-po-eko</a:t>
            </a:r>
            <a:endParaRPr lang="ru-RU" dirty="0"/>
          </a:p>
          <a:p>
            <a:r>
              <a:rPr lang="ru-RU" u="sng" dirty="0">
                <a:hlinkClick r:id="rId5"/>
              </a:rPr>
              <a:t>http://kiselo.narod.ru/history.html</a:t>
            </a:r>
            <a:endParaRPr lang="ru-RU" dirty="0"/>
          </a:p>
          <a:p>
            <a:r>
              <a:rPr lang="ru-RU" u="sng" dirty="0">
                <a:hlinkClick r:id="rId6"/>
              </a:rPr>
              <a:t>http://biofile.ru/bio/36957.html</a:t>
            </a:r>
            <a:endParaRPr lang="ru-RU" dirty="0"/>
          </a:p>
          <a:p>
            <a:r>
              <a:rPr lang="ru-RU" u="sng" dirty="0">
                <a:hlinkClick r:id="rId7"/>
              </a:rPr>
              <a:t>https://ru.wikipedia.org/wiki/Уайт,_Гари</a:t>
            </a:r>
            <a:endParaRPr lang="ru-RU" dirty="0"/>
          </a:p>
          <a:p>
            <a:r>
              <a:rPr lang="ru-RU" u="sng" dirty="0">
                <a:hlinkClick r:id="rId8"/>
              </a:rPr>
              <a:t>https://ru.wikipedia.org/wiki/Маккартни,_Пол</a:t>
            </a:r>
            <a:endParaRPr lang="ru-RU" dirty="0"/>
          </a:p>
          <a:p>
            <a:r>
              <a:rPr lang="ru-RU" u="sng" dirty="0">
                <a:hlinkClick r:id="rId9"/>
              </a:rPr>
              <a:t>https://ru.wikipedia.org/wiki/Маккартни,_Стелла</a:t>
            </a:r>
            <a:endParaRPr lang="ru-RU" dirty="0"/>
          </a:p>
          <a:p>
            <a:r>
              <a:rPr lang="ru-RU" u="sng" dirty="0">
                <a:hlinkClick r:id="rId10"/>
              </a:rPr>
              <a:t>https://ru.wikipedia.org/wiki/Блум,_Орландо</a:t>
            </a:r>
            <a:endParaRPr lang="ru-RU" dirty="0"/>
          </a:p>
          <a:p>
            <a:r>
              <a:rPr lang="ru-RU" u="sng" dirty="0">
                <a:hlinkClick r:id="rId11"/>
              </a:rPr>
              <a:t>https://ru.wikipedia.org/wiki/Оливер,_Джеймс_Тревор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dirty="0" smtClean="0"/>
              <a:t>Электронные ресурсы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28734499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99247" y="1988840"/>
            <a:ext cx="8265241" cy="4680519"/>
          </a:xfrm>
        </p:spPr>
        <p:txBody>
          <a:bodyPr>
            <a:normAutofit fontScale="92500"/>
          </a:bodyPr>
          <a:lstStyle/>
          <a:p>
            <a:r>
              <a:rPr lang="ru-RU" b="1" dirty="0" smtClean="0"/>
              <a:t>Цель</a:t>
            </a:r>
            <a:r>
              <a:rPr lang="ru-RU" dirty="0" smtClean="0"/>
              <a:t>: рассмотреть </a:t>
            </a:r>
            <a:r>
              <a:rPr lang="ru-RU" dirty="0"/>
              <a:t>имена известных людей Великобритании, связанные с областью экологических исследований и решением экологических проблем. </a:t>
            </a:r>
            <a:endParaRPr lang="ru-RU" dirty="0"/>
          </a:p>
          <a:p>
            <a:r>
              <a:rPr lang="ru-RU" b="1" dirty="0" smtClean="0"/>
              <a:t>Задачи</a:t>
            </a:r>
            <a:r>
              <a:rPr lang="ru-RU" dirty="0" smtClean="0"/>
              <a:t>:</a:t>
            </a:r>
            <a:endParaRPr lang="ru-RU" dirty="0"/>
          </a:p>
          <a:p>
            <a:pPr lvl="0">
              <a:buFont typeface="Wingdings" pitchFamily="2" charset="2"/>
              <a:buChar char="Ø"/>
            </a:pPr>
            <a:r>
              <a:rPr lang="ru-RU" dirty="0"/>
              <a:t>Определить имена известных британцев прошлого и современности, жизнь и деятельность которых связана с такой областью науки как экология. 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/>
              <a:t>Проанализировать их вклад в развитие научных знаний и развитие общественного экологического движения, их практический вклад в решение экологических проблем</a:t>
            </a:r>
            <a:r>
              <a:rPr lang="ru-RU" dirty="0" smtClean="0"/>
              <a:t>.</a:t>
            </a:r>
            <a:r>
              <a:rPr lang="ru-RU" dirty="0"/>
              <a:t> </a:t>
            </a:r>
          </a:p>
          <a:p>
            <a:r>
              <a:rPr lang="ru-RU" b="1" dirty="0"/>
              <a:t>П</a:t>
            </a:r>
            <a:r>
              <a:rPr lang="ru-RU" b="1" dirty="0" smtClean="0"/>
              <a:t>рактическая </a:t>
            </a:r>
            <a:r>
              <a:rPr lang="ru-RU" b="1" dirty="0"/>
              <a:t>задача</a:t>
            </a:r>
            <a:r>
              <a:rPr lang="ru-RU" dirty="0"/>
              <a:t>: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     Систематизировать </a:t>
            </a:r>
            <a:r>
              <a:rPr lang="ru-RU" dirty="0"/>
              <a:t>полученные практические результаты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dirty="0" smtClean="0"/>
              <a:t>Цели и задачи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8083555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2060848"/>
            <a:ext cx="8712968" cy="4464496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sz="3600" dirty="0"/>
              <a:t>П</a:t>
            </a:r>
            <a:r>
              <a:rPr lang="ru-RU" sz="3600" dirty="0" smtClean="0"/>
              <a:t>роектная </a:t>
            </a:r>
            <a:r>
              <a:rPr lang="ru-RU" sz="3600" dirty="0"/>
              <a:t>работа представляет собой </a:t>
            </a:r>
            <a:r>
              <a:rPr lang="ru-RU" sz="3600" b="1" dirty="0"/>
              <a:t>теоретическое изложение </a:t>
            </a:r>
            <a:r>
              <a:rPr lang="ru-RU" sz="3600" dirty="0"/>
              <a:t>отобранного материала по интересующей </a:t>
            </a:r>
            <a:r>
              <a:rPr lang="ru-RU" sz="3600" dirty="0" smtClean="0"/>
              <a:t>теме</a:t>
            </a:r>
            <a:r>
              <a:rPr lang="ru-RU" sz="3600" dirty="0"/>
              <a:t>. </a:t>
            </a:r>
            <a:r>
              <a:rPr lang="ru-RU" sz="3600" dirty="0" smtClean="0"/>
              <a:t>Этот аспект определил выбор методов, а именно мы использовали</a:t>
            </a:r>
          </a:p>
          <a:p>
            <a:pPr marL="0" indent="0">
              <a:buNone/>
            </a:pPr>
            <a:r>
              <a:rPr lang="ru-RU" sz="3600" b="1" dirty="0" smtClean="0"/>
              <a:t>Теоретические методы:</a:t>
            </a:r>
          </a:p>
          <a:p>
            <a:pPr lvl="0"/>
            <a:r>
              <a:rPr lang="ru-RU" sz="3600" dirty="0"/>
              <a:t>Анализ и синтез</a:t>
            </a:r>
          </a:p>
          <a:p>
            <a:pPr lvl="0"/>
            <a:r>
              <a:rPr lang="ru-RU" sz="3600" dirty="0"/>
              <a:t>Обобщение</a:t>
            </a:r>
          </a:p>
          <a:p>
            <a:pPr lvl="0"/>
            <a:r>
              <a:rPr lang="ru-RU" sz="3600" dirty="0"/>
              <a:t>Классификация полученного материала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dirty="0" smtClean="0"/>
              <a:t>Методы исследования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29576640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99247" y="2248347"/>
            <a:ext cx="7745505" cy="4421013"/>
          </a:xfrm>
        </p:spPr>
        <p:txBody>
          <a:bodyPr/>
          <a:lstStyle/>
          <a:p>
            <a:pPr algn="just"/>
            <a:r>
              <a:rPr lang="ru-RU" sz="2800" dirty="0"/>
              <a:t>С</a:t>
            </a:r>
            <a:r>
              <a:rPr lang="ru-RU" sz="2800" dirty="0" smtClean="0"/>
              <a:t>обранный </a:t>
            </a:r>
            <a:r>
              <a:rPr lang="ru-RU" sz="2800" dirty="0"/>
              <a:t>материал содержит достаточно объемную информацию об известных британцах разных исторических эпох, чьи имена связаны тем или иным образом с экологией. </a:t>
            </a:r>
            <a:endParaRPr lang="ru-RU" sz="2800" dirty="0" smtClean="0"/>
          </a:p>
          <a:p>
            <a:pPr algn="just"/>
            <a:r>
              <a:rPr lang="ru-RU" sz="2800" dirty="0" smtClean="0"/>
              <a:t>Материал </a:t>
            </a:r>
            <a:r>
              <a:rPr lang="ru-RU" sz="2800" dirty="0"/>
              <a:t>работы собран из разных источников и может рассматриваться как </a:t>
            </a:r>
            <a:r>
              <a:rPr lang="ru-RU" sz="2800" b="1" dirty="0"/>
              <a:t>энциклопедический сборник</a:t>
            </a:r>
            <a:r>
              <a:rPr lang="ru-RU" sz="2800" dirty="0"/>
              <a:t>.  </a:t>
            </a:r>
          </a:p>
          <a:p>
            <a:pPr algn="just"/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dirty="0" smtClean="0"/>
              <a:t>Теоретическая значимость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26412876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988841"/>
            <a:ext cx="8712968" cy="4104455"/>
          </a:xfrm>
        </p:spPr>
        <p:txBody>
          <a:bodyPr>
            <a:normAutofit fontScale="92500"/>
          </a:bodyPr>
          <a:lstStyle/>
          <a:p>
            <a:pPr algn="just"/>
            <a:r>
              <a:rPr lang="ru-RU" dirty="0"/>
              <a:t>О</a:t>
            </a:r>
            <a:r>
              <a:rPr lang="ru-RU" dirty="0" smtClean="0"/>
              <a:t>тобранный </a:t>
            </a:r>
            <a:r>
              <a:rPr lang="ru-RU" dirty="0"/>
              <a:t>и </a:t>
            </a:r>
            <a:r>
              <a:rPr lang="ru-RU" dirty="0" smtClean="0"/>
              <a:t>систематизированный материал может быть использован </a:t>
            </a:r>
            <a:r>
              <a:rPr lang="ru-RU" dirty="0"/>
              <a:t>в школьных курсах английского языка, где изучаются темы, связанные с экологией и именами известных </a:t>
            </a:r>
            <a:r>
              <a:rPr lang="ru-RU" dirty="0" smtClean="0"/>
              <a:t>людей, в частности в курсе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Rainbow English 8</a:t>
            </a:r>
            <a:r>
              <a:rPr lang="en-US" dirty="0" smtClean="0"/>
              <a:t>.</a:t>
            </a:r>
          </a:p>
          <a:p>
            <a:pPr algn="just"/>
            <a:r>
              <a:rPr lang="ru-RU" dirty="0" smtClean="0"/>
              <a:t>Практический </a:t>
            </a:r>
            <a:r>
              <a:rPr lang="ru-RU" dirty="0"/>
              <a:t>материал работы, представленный в Приложении в виде иллюстрированной таблицы, может служить для учащихся в качестве </a:t>
            </a:r>
            <a:r>
              <a:rPr lang="ru-RU" b="1" dirty="0"/>
              <a:t>дополнительного источника </a:t>
            </a:r>
            <a:r>
              <a:rPr lang="ru-RU" dirty="0"/>
              <a:t>языковой информации при подготовке к урокам, экзаменам. </a:t>
            </a:r>
            <a:endParaRPr lang="ru-RU" dirty="0" smtClean="0"/>
          </a:p>
          <a:p>
            <a:pPr algn="just"/>
            <a:r>
              <a:rPr lang="ru-RU" dirty="0" smtClean="0"/>
              <a:t>Материал </a:t>
            </a:r>
            <a:r>
              <a:rPr lang="ru-RU" dirty="0"/>
              <a:t>настоящей работы может служить в качестве источника дополнительной информации для проведения </a:t>
            </a:r>
            <a:r>
              <a:rPr lang="ru-RU" b="1" dirty="0"/>
              <a:t>факультативных занятий, занятий языкового кружка.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dirty="0" smtClean="0"/>
              <a:t>Практическая значимость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28029361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0" y="332656"/>
            <a:ext cx="7756263" cy="1291750"/>
          </a:xfrm>
        </p:spPr>
        <p:txBody>
          <a:bodyPr/>
          <a:lstStyle/>
          <a:p>
            <a:r>
              <a:rPr lang="ru-RU" sz="4000" b="1" dirty="0" smtClean="0"/>
              <a:t>Британские поэты и </a:t>
            </a:r>
            <a:br>
              <a:rPr lang="ru-RU" sz="4000" b="1" dirty="0" smtClean="0"/>
            </a:br>
            <a:r>
              <a:rPr lang="ru-RU" sz="4000" b="1" dirty="0" smtClean="0"/>
              <a:t>тема экологии в </a:t>
            </a:r>
            <a:r>
              <a:rPr lang="en-US" sz="4000" b="1" dirty="0" smtClean="0"/>
              <a:t>XVI-XVII </a:t>
            </a:r>
            <a:r>
              <a:rPr lang="ru-RU" sz="4000" b="1" dirty="0" smtClean="0"/>
              <a:t>веках</a:t>
            </a:r>
            <a:endParaRPr lang="ru-RU" sz="4000" b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083" y="2143657"/>
            <a:ext cx="1542857" cy="2180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9512" y="4365103"/>
            <a:ext cx="2286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Уильям Шекспир</a:t>
            </a:r>
            <a:endParaRPr lang="ru-RU" dirty="0"/>
          </a:p>
          <a:p>
            <a:pPr algn="ctr"/>
            <a:r>
              <a:rPr lang="ru-RU" b="1" i="1" dirty="0"/>
              <a:t>(</a:t>
            </a:r>
            <a:r>
              <a:rPr lang="ru-RU" b="1" i="1" dirty="0" smtClean="0"/>
              <a:t>1564-1616)</a:t>
            </a:r>
            <a:endParaRPr lang="ru-RU" b="1" i="1" dirty="0"/>
          </a:p>
        </p:txBody>
      </p:sp>
      <p:pic>
        <p:nvPicPr>
          <p:cNvPr id="1027" name="Рисунок 7" descr="Описание: C:\Users\Данила\Downloads\EdmundSpens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053" y="2282541"/>
            <a:ext cx="1619199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339752" y="4365102"/>
            <a:ext cx="23580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Эдмунд Спенсер</a:t>
            </a:r>
          </a:p>
          <a:p>
            <a:pPr algn="ctr"/>
            <a:r>
              <a:rPr lang="ru-RU" b="1" i="1" dirty="0" smtClean="0"/>
              <a:t> (1552-1599)</a:t>
            </a:r>
            <a:endParaRPr lang="ru-RU" b="1" i="1" dirty="0"/>
          </a:p>
        </p:txBody>
      </p:sp>
      <p:pic>
        <p:nvPicPr>
          <p:cNvPr id="1028" name="Рисунок 8" descr="Описание: C:\Users\Данила\Downloads\Robert_Herrick_1591-167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3143" y="2255912"/>
            <a:ext cx="1504950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682239" y="4367520"/>
            <a:ext cx="18267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Роберт </a:t>
            </a:r>
            <a:r>
              <a:rPr lang="ru-RU" b="1" dirty="0" err="1"/>
              <a:t>Херрик</a:t>
            </a:r>
            <a:r>
              <a:rPr lang="ru-RU" b="1" dirty="0"/>
              <a:t> </a:t>
            </a:r>
          </a:p>
          <a:p>
            <a:pPr algn="ctr"/>
            <a:r>
              <a:rPr lang="ru-RU" b="1" i="1" dirty="0"/>
              <a:t>(1591-1674)</a:t>
            </a:r>
          </a:p>
        </p:txBody>
      </p:sp>
      <p:pic>
        <p:nvPicPr>
          <p:cNvPr id="1029" name="Рисунок 9" descr="Описание: C:\Users\Данила\Downloads\Томас Трахерн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79" y="2276870"/>
            <a:ext cx="1850035" cy="1893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6844145" y="4367519"/>
            <a:ext cx="2286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Томас </a:t>
            </a:r>
            <a:r>
              <a:rPr lang="ru-RU" b="1" dirty="0" err="1"/>
              <a:t>Трахерн</a:t>
            </a:r>
            <a:r>
              <a:rPr lang="ru-RU" b="1" dirty="0"/>
              <a:t> </a:t>
            </a:r>
          </a:p>
          <a:p>
            <a:pPr algn="ctr"/>
            <a:r>
              <a:rPr lang="ru-RU" b="1" i="1" dirty="0"/>
              <a:t>(1638-1674</a:t>
            </a:r>
            <a:r>
              <a:rPr lang="ru-RU" b="1" i="1" dirty="0" smtClean="0"/>
              <a:t>)</a:t>
            </a:r>
            <a:endParaRPr lang="ru-RU" b="1" i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827584" y="5373216"/>
            <a:ext cx="79208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Описывали </a:t>
            </a:r>
            <a:r>
              <a:rPr lang="ru-RU" sz="3200" dirty="0"/>
              <a:t>виды природы и разные живые существа в своих произведениях.</a:t>
            </a:r>
          </a:p>
        </p:txBody>
      </p:sp>
    </p:spTree>
    <p:extLst>
      <p:ext uri="{BB962C8B-B14F-4D97-AF65-F5344CB8AC3E}">
        <p14:creationId xmlns:p14="http://schemas.microsoft.com/office/powerpoint/2010/main" val="3019245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dirty="0" smtClean="0"/>
              <a:t>Английские ученые и экология в </a:t>
            </a:r>
            <a:r>
              <a:rPr lang="en-US" sz="4400" b="1" dirty="0" smtClean="0"/>
              <a:t>XVII </a:t>
            </a:r>
            <a:r>
              <a:rPr lang="ru-RU" sz="4400" b="1" dirty="0" smtClean="0"/>
              <a:t>веке</a:t>
            </a:r>
            <a:endParaRPr lang="ru-RU" sz="4400" b="1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132856"/>
            <a:ext cx="2520280" cy="3014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Рисунок 11" descr="Описание: C:\Users\Данила\Downloads\Robert_Boyle_00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3" y="2132856"/>
            <a:ext cx="2213533" cy="2952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11560" y="5085184"/>
            <a:ext cx="1800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Джон </a:t>
            </a:r>
            <a:r>
              <a:rPr lang="ru-RU" b="1" dirty="0" err="1" smtClean="0"/>
              <a:t>Рэй</a:t>
            </a:r>
            <a:endParaRPr lang="ru-RU" b="1" dirty="0" smtClean="0"/>
          </a:p>
          <a:p>
            <a:pPr algn="ctr"/>
            <a:r>
              <a:rPr lang="ru-RU" dirty="0" smtClean="0"/>
              <a:t>(</a:t>
            </a:r>
            <a:r>
              <a:rPr lang="ru-RU" dirty="0"/>
              <a:t>1627-1705)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1692" y="5739752"/>
            <a:ext cx="357995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/>
              <a:t>Классификация растений </a:t>
            </a:r>
            <a:endParaRPr lang="ru-RU" sz="2400" dirty="0" smtClean="0"/>
          </a:p>
          <a:p>
            <a:r>
              <a:rPr lang="ru-RU" sz="2400" dirty="0" smtClean="0"/>
              <a:t>(</a:t>
            </a:r>
            <a:r>
              <a:rPr lang="ru-RU" sz="2400" dirty="0"/>
              <a:t>до К. Линнея)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119941" y="5245325"/>
            <a:ext cx="24300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Роберт Бойль </a:t>
            </a:r>
          </a:p>
          <a:p>
            <a:pPr algn="ctr"/>
            <a:r>
              <a:rPr lang="ru-RU" b="1" i="1" dirty="0"/>
              <a:t>(1627-1691)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572000" y="5891656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dirty="0"/>
              <a:t>Осуществил впервые экологический эксперимент</a:t>
            </a:r>
          </a:p>
        </p:txBody>
      </p:sp>
    </p:spTree>
    <p:extLst>
      <p:ext uri="{BB962C8B-B14F-4D97-AF65-F5344CB8AC3E}">
        <p14:creationId xmlns:p14="http://schemas.microsoft.com/office/powerpoint/2010/main" val="16114232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27584" y="548680"/>
            <a:ext cx="7756263" cy="1054250"/>
          </a:xfrm>
        </p:spPr>
        <p:txBody>
          <a:bodyPr/>
          <a:lstStyle/>
          <a:p>
            <a:r>
              <a:rPr lang="ru-RU" sz="4000" b="1" dirty="0" smtClean="0"/>
              <a:t>Тема экологии и прогрессивные британцы в </a:t>
            </a:r>
            <a:r>
              <a:rPr lang="en-US" sz="4000" b="1" dirty="0" smtClean="0"/>
              <a:t>XVIII </a:t>
            </a:r>
            <a:r>
              <a:rPr lang="ru-RU" sz="4000" b="1" dirty="0" smtClean="0"/>
              <a:t>веке </a:t>
            </a:r>
            <a:endParaRPr lang="ru-RU" sz="4000" b="1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132856"/>
            <a:ext cx="1931312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Рисунок 13" descr="Описание: C:\Users\Данила\Downloads\Francis_Orpen_Morri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84" t="7120" r="10928" b="13164"/>
          <a:stretch>
            <a:fillRect/>
          </a:stretch>
        </p:blipFill>
        <p:spPr bwMode="auto">
          <a:xfrm>
            <a:off x="3790942" y="2733966"/>
            <a:ext cx="2088232" cy="31613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Рисунок 17" descr="Описание: C:\Users\Данила\Downloads\John_Clar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2117545"/>
            <a:ext cx="2058645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71600" y="4500838"/>
            <a:ext cx="17819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Гилберт Уайт</a:t>
            </a:r>
            <a:endParaRPr lang="ru-RU" dirty="0"/>
          </a:p>
          <a:p>
            <a:pPr algn="ctr"/>
            <a:r>
              <a:rPr lang="ru-RU" b="1" i="1" dirty="0"/>
              <a:t>(1720-1793)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16632" y="5163440"/>
            <a:ext cx="34918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Написал серию </a:t>
            </a:r>
            <a:r>
              <a:rPr lang="ru-RU" sz="2400" dirty="0" smtClean="0"/>
              <a:t>писем</a:t>
            </a:r>
          </a:p>
          <a:p>
            <a:r>
              <a:rPr lang="ru-RU" sz="2400" dirty="0" smtClean="0"/>
              <a:t>«</a:t>
            </a:r>
            <a:r>
              <a:rPr lang="ru-RU" sz="2400" dirty="0"/>
              <a:t>Естественная история </a:t>
            </a:r>
            <a:r>
              <a:rPr lang="ru-RU" sz="2400" dirty="0" err="1"/>
              <a:t>Селборна</a:t>
            </a:r>
            <a:r>
              <a:rPr lang="ru-RU" sz="2400" dirty="0"/>
              <a:t>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519010" y="2119536"/>
            <a:ext cx="24660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Ф. О. Моррис</a:t>
            </a:r>
            <a:endParaRPr lang="ru-RU" dirty="0"/>
          </a:p>
          <a:p>
            <a:pPr algn="ctr"/>
            <a:r>
              <a:rPr lang="ru-RU" b="1" i="1" dirty="0"/>
              <a:t>(1810-1893)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348014" y="6040603"/>
            <a:ext cx="280801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dirty="0"/>
              <a:t>Составил </a:t>
            </a:r>
            <a:r>
              <a:rPr lang="ru-RU" sz="2400" dirty="0" smtClean="0"/>
              <a:t>описание </a:t>
            </a:r>
          </a:p>
          <a:p>
            <a:pPr algn="ctr"/>
            <a:r>
              <a:rPr lang="ru-RU" sz="2400" dirty="0" smtClean="0"/>
              <a:t>птиц Англии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993369" y="4752888"/>
            <a:ext cx="139236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Джон Клэр </a:t>
            </a:r>
            <a:endParaRPr lang="ru-RU" b="1" dirty="0" smtClean="0"/>
          </a:p>
          <a:p>
            <a:r>
              <a:rPr lang="ru-RU" b="1" i="1" dirty="0" smtClean="0"/>
              <a:t>(</a:t>
            </a:r>
            <a:r>
              <a:rPr lang="ru-RU" b="1" i="1" dirty="0"/>
              <a:t>1793-1864)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156027" y="5569919"/>
            <a:ext cx="28709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Писал стихи </a:t>
            </a:r>
            <a:r>
              <a:rPr lang="ru-RU" sz="2400" dirty="0"/>
              <a:t>на экологическую тему</a:t>
            </a:r>
          </a:p>
        </p:txBody>
      </p:sp>
    </p:spTree>
    <p:extLst>
      <p:ext uri="{BB962C8B-B14F-4D97-AF65-F5344CB8AC3E}">
        <p14:creationId xmlns:p14="http://schemas.microsoft.com/office/powerpoint/2010/main" val="316858658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340</TotalTime>
  <Words>1022</Words>
  <Application>Microsoft Office PowerPoint</Application>
  <PresentationFormat>Экран (4:3)</PresentationFormat>
  <Paragraphs>134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Твердый переплет</vt:lpstr>
      <vt:lpstr>   Известные британцы  в борьбе за экологию </vt:lpstr>
      <vt:lpstr>Проблема и актуальность </vt:lpstr>
      <vt:lpstr>Цели и задачи</vt:lpstr>
      <vt:lpstr>Методы исследования</vt:lpstr>
      <vt:lpstr>Теоретическая значимость</vt:lpstr>
      <vt:lpstr>Практическая значимость</vt:lpstr>
      <vt:lpstr>Британские поэты и  тема экологии в XVI-XVII веках</vt:lpstr>
      <vt:lpstr>Английские ученые и экология в XVII веке</vt:lpstr>
      <vt:lpstr>Тема экологии и прогрессивные британцы в XVIII веке </vt:lpstr>
      <vt:lpstr>Экологическая мысль в Британии в XIX веке</vt:lpstr>
      <vt:lpstr>Презентация PowerPoint</vt:lpstr>
      <vt:lpstr>Великие британские ученые-натуралисты</vt:lpstr>
      <vt:lpstr>Презентация PowerPoint</vt:lpstr>
      <vt:lpstr>Известные люди  современной Великобритании в борьбе за экологию</vt:lpstr>
      <vt:lpstr>Презентация PowerPoint</vt:lpstr>
      <vt:lpstr>Презентация PowerPoint</vt:lpstr>
      <vt:lpstr>Заключение</vt:lpstr>
      <vt:lpstr>Презентация PowerPoint</vt:lpstr>
      <vt:lpstr>Презентация PowerPoint</vt:lpstr>
      <vt:lpstr>Презентация PowerPoint</vt:lpstr>
      <vt:lpstr>Электронные ресурсы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Данила</dc:creator>
  <cp:lastModifiedBy>Данила</cp:lastModifiedBy>
  <cp:revision>17</cp:revision>
  <dcterms:created xsi:type="dcterms:W3CDTF">2017-04-04T17:13:02Z</dcterms:created>
  <dcterms:modified xsi:type="dcterms:W3CDTF">2017-04-04T22:53:44Z</dcterms:modified>
</cp:coreProperties>
</file>