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80" r:id="rId2"/>
    <p:sldId id="264" r:id="rId3"/>
    <p:sldId id="277" r:id="rId4"/>
    <p:sldId id="278" r:id="rId5"/>
    <p:sldId id="279" r:id="rId6"/>
    <p:sldId id="265" r:id="rId7"/>
    <p:sldId id="273" r:id="rId8"/>
    <p:sldId id="266" r:id="rId9"/>
    <p:sldId id="258" r:id="rId10"/>
    <p:sldId id="281" r:id="rId11"/>
    <p:sldId id="261" r:id="rId12"/>
    <p:sldId id="283" r:id="rId13"/>
    <p:sldId id="284" r:id="rId14"/>
    <p:sldId id="282" r:id="rId15"/>
    <p:sldId id="285" r:id="rId16"/>
    <p:sldId id="286" r:id="rId17"/>
    <p:sldId id="287" r:id="rId18"/>
    <p:sldId id="288" r:id="rId19"/>
    <p:sldId id="289" r:id="rId20"/>
    <p:sldId id="290" r:id="rId21"/>
    <p:sldId id="260" r:id="rId22"/>
    <p:sldId id="272" r:id="rId23"/>
    <p:sldId id="291" r:id="rId24"/>
    <p:sldId id="292" r:id="rId25"/>
    <p:sldId id="298" r:id="rId26"/>
    <p:sldId id="259" r:id="rId27"/>
    <p:sldId id="275" r:id="rId28"/>
    <p:sldId id="276" r:id="rId29"/>
    <p:sldId id="293" r:id="rId30"/>
    <p:sldId id="294" r:id="rId31"/>
    <p:sldId id="295" r:id="rId32"/>
    <p:sldId id="296" r:id="rId33"/>
    <p:sldId id="269" r:id="rId34"/>
    <p:sldId id="271" r:id="rId35"/>
    <p:sldId id="297" r:id="rId36"/>
    <p:sldId id="268" r:id="rId37"/>
    <p:sldId id="267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435" autoAdjust="0"/>
  </p:normalViewPr>
  <p:slideViewPr>
    <p:cSldViewPr>
      <p:cViewPr varScale="1">
        <p:scale>
          <a:sx n="62" d="100"/>
          <a:sy n="62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52EE3-5782-4EE3-A7B1-7AA592536B2C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5C36EA-66AC-4CEF-9788-58338EC289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714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824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30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860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32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663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1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81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498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928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514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787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9A7DB-7B2C-407A-AEF6-C845E796355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2B1C2-55E0-470A-9BD9-B25AFD6F7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81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study-english.info/pollution.php" TargetMode="External"/><Relationship Id="rId7" Type="http://schemas.openxmlformats.org/officeDocument/2006/relationships/hyperlink" Target="http://cheloveknauka.com/stanovlenie-i-razvitie-terminov-sistemy-ekologiya-v-angliyskom-yazyk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onail.com/&#1101;&#1082;&#1086;&#1083;&#1086;&#1075;&#1080;&#1103;-&#1085;&#1072;-&#1072;&#1085;&#1075;&#1083;&#1080;&#1081;&#1089;&#1082;&#1086;&#1084;-&#1083;&#1077;&#1082;&#1089;&#1080;&#1082;&#1072;/" TargetMode="External"/><Relationship Id="rId5" Type="http://schemas.openxmlformats.org/officeDocument/2006/relationships/hyperlink" Target="http://window.edu.ru/catalog/pdf2txt/750/62750/32809" TargetMode="External"/><Relationship Id="rId4" Type="http://schemas.openxmlformats.org/officeDocument/2006/relationships/hyperlink" Target="http://www.metod-kopilka.ru/angliyskiy_yazyk_kak_politika_v_ekologichesko%20y_sfere_terminy_sistemy_ekologii_v_angliyskom_-%2028572.ht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XV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районная проектно-исследовательская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конференция школьников «Я и мир вокруг»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42984"/>
            <a:ext cx="8507288" cy="5382360"/>
          </a:xfrm>
        </p:spPr>
        <p:txBody>
          <a:bodyPr/>
          <a:lstStyle/>
          <a:p>
            <a:pPr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терминология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английском</a:t>
            </a:r>
            <a:r>
              <a:rPr lang="ru-RU" b="1" dirty="0" smtClean="0"/>
              <a:t> языке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400050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проектной работе</a:t>
            </a:r>
          </a:p>
          <a:p>
            <a:pPr algn="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Тугушевой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Алсу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ученицы 7 класса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«СОШ с. Тепловка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Новобурасского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Саратовской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области»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Кожохина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М.А. 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английского языка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«СОШ с. Тепловка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Новобурасского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Саратовской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области»</a:t>
            </a:r>
          </a:p>
        </p:txBody>
      </p:sp>
    </p:spTree>
    <p:extLst>
      <p:ext uri="{BB962C8B-B14F-4D97-AF65-F5344CB8AC3E}">
        <p14:creationId xmlns:p14="http://schemas.microsoft.com/office/powerpoint/2010/main" val="41462506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26503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Первые экологические термины английского языка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68960"/>
            <a:ext cx="8507288" cy="37826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отметить, что большая часть английских экологических терминов появилась в так называемый новоанглийский период развития языка. В конце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 и 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 группа экологических терминов насчитывает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лексических единиц, которые распределяются по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нескольким группам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7775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363272" cy="468052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объединяет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связанные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ее строением,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химическими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свойствами воздуха: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err="1" smtClean="0"/>
              <a:t>atmosphere</a:t>
            </a:r>
            <a:r>
              <a:rPr lang="ru-RU" dirty="0" smtClean="0"/>
              <a:t> </a:t>
            </a:r>
            <a:r>
              <a:rPr lang="ru-RU" dirty="0"/>
              <a:t>(«атмосфера» - 1638 г.) </a:t>
            </a:r>
            <a:endParaRPr lang="ru-RU" dirty="0"/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err="1" smtClean="0"/>
              <a:t>drought</a:t>
            </a:r>
            <a:r>
              <a:rPr lang="ru-RU" b="1" i="1" dirty="0" smtClean="0"/>
              <a:t> </a:t>
            </a:r>
            <a:r>
              <a:rPr lang="ru-RU" b="1" i="1" dirty="0" err="1"/>
              <a:t>of</a:t>
            </a:r>
            <a:r>
              <a:rPr lang="ru-RU" b="1" i="1" dirty="0"/>
              <a:t> </a:t>
            </a:r>
            <a:r>
              <a:rPr lang="ru-RU" b="1" i="1" dirty="0" err="1"/>
              <a:t>air</a:t>
            </a:r>
            <a:r>
              <a:rPr lang="ru-RU" dirty="0"/>
              <a:t> («атмосферная засуха» - 1672 г.)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61338"/>
            <a:ext cx="47525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Группа терминов «</a:t>
            </a:r>
            <a:r>
              <a:rPr lang="en-US" sz="4000" b="1" dirty="0"/>
              <a:t>Atmosphere»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6455733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88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Группа </a:t>
            </a:r>
            <a:r>
              <a:rPr lang="ru-RU" b="1" dirty="0"/>
              <a:t>слов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 err="1"/>
              <a:t>Air</a:t>
            </a:r>
            <a:r>
              <a:rPr lang="ru-RU" b="1" dirty="0"/>
              <a:t> </a:t>
            </a:r>
            <a:r>
              <a:rPr lang="ru-RU" b="1" dirty="0" err="1"/>
              <a:t>qualities</a:t>
            </a:r>
            <a:r>
              <a:rPr lang="ru-RU" b="1" dirty="0"/>
              <a:t>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Вторая </a:t>
            </a:r>
            <a:r>
              <a:rPr lang="ru-RU" dirty="0"/>
              <a:t>группа слов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«</a:t>
            </a:r>
            <a:r>
              <a:rPr lang="ru-RU" b="1" dirty="0" err="1"/>
              <a:t>Air</a:t>
            </a:r>
            <a:r>
              <a:rPr lang="ru-RU" b="1" dirty="0"/>
              <a:t> </a:t>
            </a:r>
            <a:r>
              <a:rPr lang="ru-RU" b="1" dirty="0" err="1"/>
              <a:t>qualities</a:t>
            </a:r>
            <a:r>
              <a:rPr lang="ru-RU" b="1" dirty="0"/>
              <a:t>»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(качественные </a:t>
            </a:r>
            <a:r>
              <a:rPr lang="ru-RU" dirty="0"/>
              <a:t>характеристики </a:t>
            </a:r>
            <a:r>
              <a:rPr lang="ru-RU" dirty="0" smtClean="0"/>
              <a:t>воздуха) </a:t>
            </a:r>
          </a:p>
          <a:p>
            <a:pPr marL="0" indent="0">
              <a:buNone/>
            </a:pPr>
            <a:r>
              <a:rPr lang="ru-RU" dirty="0" smtClean="0"/>
              <a:t>включает следующие лексические единицы: </a:t>
            </a:r>
            <a:r>
              <a:rPr lang="ru-RU" b="1" i="1" dirty="0" err="1" smtClean="0"/>
              <a:t>ambient</a:t>
            </a:r>
            <a:r>
              <a:rPr lang="ru-RU" b="1" i="1" dirty="0" smtClean="0"/>
              <a:t> </a:t>
            </a:r>
            <a:r>
              <a:rPr lang="ru-RU" b="1" i="1" dirty="0" err="1"/>
              <a:t>air</a:t>
            </a:r>
            <a:r>
              <a:rPr lang="ru-RU" dirty="0"/>
              <a:t> («окружающий воздух» - 1605 г</a:t>
            </a:r>
            <a:r>
              <a:rPr lang="ru-RU" dirty="0" smtClean="0"/>
              <a:t>.)</a:t>
            </a:r>
          </a:p>
          <a:p>
            <a:pPr marL="0" indent="0">
              <a:buNone/>
            </a:pPr>
            <a:r>
              <a:rPr lang="ru-RU" b="1" i="1" dirty="0" err="1" smtClean="0"/>
              <a:t>transparent</a:t>
            </a:r>
            <a:r>
              <a:rPr lang="ru-RU" b="1" i="1" dirty="0" smtClean="0"/>
              <a:t> </a:t>
            </a:r>
            <a:r>
              <a:rPr lang="ru-RU" b="1" i="1" dirty="0" err="1"/>
              <a:t>air</a:t>
            </a:r>
            <a:r>
              <a:rPr lang="ru-RU" dirty="0"/>
              <a:t> («прозрачный (чистый) воздух» - 1667 </a:t>
            </a:r>
            <a:r>
              <a:rPr lang="ru-RU" dirty="0" smtClean="0"/>
              <a:t>г.)</a:t>
            </a:r>
          </a:p>
          <a:p>
            <a:pPr marL="0" indent="0">
              <a:buNone/>
            </a:pPr>
            <a:r>
              <a:rPr lang="ru-RU" b="1" i="1" dirty="0" err="1" smtClean="0"/>
              <a:t>dry</a:t>
            </a:r>
            <a:r>
              <a:rPr lang="ru-RU" b="1" i="1" dirty="0" smtClean="0"/>
              <a:t> </a:t>
            </a:r>
            <a:r>
              <a:rPr lang="ru-RU" b="1" i="1" dirty="0" err="1"/>
              <a:t>air</a:t>
            </a:r>
            <a:r>
              <a:rPr lang="ru-RU" dirty="0"/>
              <a:t> («сухой воздух» - 1670 г.) 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b="1" i="1" dirty="0" err="1" smtClean="0"/>
              <a:t>fresh</a:t>
            </a:r>
            <a:r>
              <a:rPr lang="ru-RU" b="1" i="1" dirty="0" smtClean="0"/>
              <a:t> </a:t>
            </a:r>
            <a:r>
              <a:rPr lang="ru-RU" b="1" i="1" dirty="0" err="1"/>
              <a:t>air</a:t>
            </a:r>
            <a:r>
              <a:rPr lang="ru-RU" dirty="0"/>
              <a:t> («свежий воздух» - 1692 г.).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6348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5194920" cy="201622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Г</a:t>
            </a:r>
            <a:r>
              <a:rPr lang="ru-RU" b="1" dirty="0" smtClean="0"/>
              <a:t>руппа слов </a:t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 err="1"/>
              <a:t>Physical</a:t>
            </a:r>
            <a:r>
              <a:rPr lang="ru-RU" b="1" dirty="0"/>
              <a:t> </a:t>
            </a:r>
            <a:r>
              <a:rPr lang="ru-RU" b="1" dirty="0" err="1"/>
              <a:t>and</a:t>
            </a:r>
            <a:r>
              <a:rPr lang="ru-RU" b="1" dirty="0"/>
              <a:t> </a:t>
            </a:r>
            <a:r>
              <a:rPr lang="ru-RU" b="1" dirty="0" err="1"/>
              <a:t>chemical</a:t>
            </a:r>
            <a:r>
              <a:rPr lang="ru-RU" b="1" dirty="0"/>
              <a:t> </a:t>
            </a:r>
            <a:r>
              <a:rPr lang="ru-RU" b="1" dirty="0" err="1"/>
              <a:t>properties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air</a:t>
            </a:r>
            <a:r>
              <a:rPr lang="ru-RU" b="1" dirty="0"/>
              <a:t>»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Группа слов «Физические </a:t>
            </a:r>
            <a:r>
              <a:rPr lang="ru-RU" sz="3600" dirty="0"/>
              <a:t>и химические свойства воздуха</a:t>
            </a:r>
            <a:r>
              <a:rPr lang="ru-RU" sz="3600" dirty="0" smtClean="0"/>
              <a:t>» начинает функционировать </a:t>
            </a:r>
            <a:r>
              <a:rPr lang="ru-RU" sz="3600" dirty="0"/>
              <a:t>с появлением термина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b="1" i="1" dirty="0" err="1" smtClean="0"/>
              <a:t>density</a:t>
            </a:r>
            <a:r>
              <a:rPr lang="ru-RU" sz="3600" b="1" i="1" dirty="0" smtClean="0"/>
              <a:t> </a:t>
            </a:r>
            <a:r>
              <a:rPr lang="ru-RU" sz="3600" b="1" i="1" dirty="0" err="1"/>
              <a:t>of</a:t>
            </a:r>
            <a:r>
              <a:rPr lang="ru-RU" sz="3600" b="1" i="1" dirty="0"/>
              <a:t> </a:t>
            </a:r>
            <a:r>
              <a:rPr lang="ru-RU" sz="3600" b="1" i="1" dirty="0" err="1"/>
              <a:t>air</a:t>
            </a:r>
            <a:r>
              <a:rPr lang="ru-RU" sz="3600" dirty="0"/>
              <a:t> («плотность воздуха» - 1603 г.).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896348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2794322"/>
          </a:xfrm>
        </p:spPr>
        <p:txBody>
          <a:bodyPr>
            <a:normAutofit/>
          </a:bodyPr>
          <a:lstStyle/>
          <a:p>
            <a:r>
              <a:rPr lang="ru-RU" b="1" dirty="0" smtClean="0"/>
              <a:t>Словарь экологических терминов в 18 веке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579296" cy="403244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800" dirty="0" smtClean="0"/>
              <a:t>Слова</a:t>
            </a:r>
            <a:r>
              <a:rPr lang="en-US" sz="3800" dirty="0"/>
              <a:t>, </a:t>
            </a:r>
            <a:r>
              <a:rPr lang="ru-RU" sz="3800" dirty="0"/>
              <a:t>относящиеся к понятию </a:t>
            </a:r>
            <a:r>
              <a:rPr lang="en-US" sz="3800" dirty="0"/>
              <a:t>«</a:t>
            </a:r>
            <a:r>
              <a:rPr lang="ru-RU" sz="3800" dirty="0"/>
              <a:t>воздух</a:t>
            </a:r>
            <a:r>
              <a:rPr lang="en-US" sz="3800" dirty="0"/>
              <a:t>», </a:t>
            </a:r>
            <a:r>
              <a:rPr lang="ru-RU" sz="3800" dirty="0"/>
              <a:t>распределяются по шести группам слов</a:t>
            </a:r>
            <a:r>
              <a:rPr lang="en-US" sz="3800" dirty="0"/>
              <a:t>: </a:t>
            </a:r>
            <a:r>
              <a:rPr lang="en-US" sz="3800" b="1" i="1" dirty="0"/>
              <a:t>1) «Air pollution» 2) «Atmosphere» , 3) «Air qualities», 4) «Physical and chemical properties of air», 5) «Sciences», 6) «Air circulation»</a:t>
            </a:r>
            <a:r>
              <a:rPr lang="en-US" sz="3800" dirty="0"/>
              <a:t>. </a:t>
            </a:r>
            <a:r>
              <a:rPr lang="ru-RU" sz="3800" dirty="0"/>
              <a:t>Каждая из групп пополняется новыми единицами. </a:t>
            </a:r>
            <a:r>
              <a:rPr lang="ru-RU" sz="3800" dirty="0">
                <a:cs typeface="Times New Roman" panose="02020603050405020304" pitchFamily="18" charset="0"/>
              </a:rPr>
              <a:t>Словарь терминов пополнился еще </a:t>
            </a:r>
            <a:r>
              <a:rPr lang="ru-RU" sz="3800" b="1" dirty="0">
                <a:cs typeface="Times New Roman" panose="02020603050405020304" pitchFamily="18" charset="0"/>
              </a:rPr>
              <a:t>14</a:t>
            </a:r>
            <a:r>
              <a:rPr lang="ru-RU" sz="3800" dirty="0">
                <a:cs typeface="Times New Roman" panose="02020603050405020304" pitchFamily="18" charset="0"/>
              </a:rPr>
              <a:t> лексическими единицами и составил </a:t>
            </a:r>
            <a:r>
              <a:rPr lang="ru-RU" sz="3800" b="1" dirty="0">
                <a:cs typeface="Times New Roman" panose="02020603050405020304" pitchFamily="18" charset="0"/>
              </a:rPr>
              <a:t>34</a:t>
            </a:r>
            <a:r>
              <a:rPr lang="ru-RU" sz="3800" dirty="0">
                <a:cs typeface="Times New Roman" panose="02020603050405020304" pitchFamily="18" charset="0"/>
              </a:rPr>
              <a:t> слова. </a:t>
            </a:r>
            <a:endParaRPr lang="ru-RU" sz="3800" dirty="0"/>
          </a:p>
          <a:p>
            <a:pPr marL="0" indent="0" algn="just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56840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48348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Группа </a:t>
            </a:r>
            <a:r>
              <a:rPr lang="ru-RU" b="1" dirty="0"/>
              <a:t>терминов </a:t>
            </a:r>
            <a:r>
              <a:rPr lang="ru-RU" b="1" dirty="0" smtClean="0"/>
              <a:t>«</a:t>
            </a:r>
            <a:r>
              <a:rPr lang="en-US" b="1" dirty="0"/>
              <a:t>Atmosphere»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Пополняется </a:t>
            </a:r>
            <a:r>
              <a:rPr lang="ru-RU" dirty="0"/>
              <a:t>одним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новым </a:t>
            </a:r>
            <a:r>
              <a:rPr lang="ru-RU" dirty="0"/>
              <a:t>термином </a:t>
            </a:r>
            <a:endParaRPr lang="ru-RU" b="1" i="1" dirty="0"/>
          </a:p>
          <a:p>
            <a:pPr marL="0" indent="0" algn="ctr">
              <a:buNone/>
            </a:pPr>
            <a:r>
              <a:rPr lang="ru-RU" b="1" i="1" dirty="0" err="1" smtClean="0"/>
              <a:t>atmospheric</a:t>
            </a:r>
            <a:r>
              <a:rPr lang="ru-RU" b="1" i="1" dirty="0" smtClean="0"/>
              <a:t> </a:t>
            </a:r>
            <a:r>
              <a:rPr lang="ru-RU" b="1" i="1" dirty="0" err="1"/>
              <a:t>air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(«</a:t>
            </a:r>
            <a:r>
              <a:rPr lang="ru-RU" dirty="0"/>
              <a:t>атмосферный воздух</a:t>
            </a:r>
            <a:r>
              <a:rPr lang="ru-RU" dirty="0" smtClean="0"/>
              <a:t>» </a:t>
            </a:r>
            <a:r>
              <a:rPr lang="ru-RU" dirty="0"/>
              <a:t>-1783 г.).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87910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8896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Группа слов </a:t>
            </a:r>
            <a:br>
              <a:rPr lang="ru-RU" b="1" dirty="0"/>
            </a:br>
            <a:r>
              <a:rPr lang="ru-RU" b="1" dirty="0"/>
              <a:t>«</a:t>
            </a:r>
            <a:r>
              <a:rPr lang="ru-RU" b="1" dirty="0" err="1"/>
              <a:t>Air</a:t>
            </a:r>
            <a:r>
              <a:rPr lang="ru-RU" b="1" dirty="0"/>
              <a:t> </a:t>
            </a:r>
            <a:r>
              <a:rPr lang="ru-RU" b="1" dirty="0" err="1"/>
              <a:t>qualities</a:t>
            </a:r>
            <a:r>
              <a:rPr lang="ru-RU" b="1" dirty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оявляются </a:t>
            </a:r>
            <a:r>
              <a:rPr lang="ru-RU" dirty="0"/>
              <a:t>две единицы: </a:t>
            </a:r>
            <a:endParaRPr lang="ru-RU" dirty="0" smtClean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  <a:p>
            <a:pPr marL="0" indent="0" algn="ctr">
              <a:buNone/>
            </a:pPr>
            <a:r>
              <a:rPr lang="ru-RU" b="1" i="1" dirty="0" err="1" smtClean="0"/>
              <a:t>compressed</a:t>
            </a:r>
            <a:r>
              <a:rPr lang="ru-RU" b="1" i="1" dirty="0" smtClean="0"/>
              <a:t> </a:t>
            </a:r>
            <a:r>
              <a:rPr lang="ru-RU" b="1" i="1" dirty="0" err="1"/>
              <a:t>air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(«</a:t>
            </a:r>
            <a:r>
              <a:rPr lang="ru-RU" dirty="0"/>
              <a:t>сжатый воздух» - 1731 г.)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i="1" dirty="0" err="1" smtClean="0"/>
              <a:t>stagnant</a:t>
            </a:r>
            <a:r>
              <a:rPr lang="ru-RU" b="1" i="1" dirty="0" smtClean="0"/>
              <a:t> </a:t>
            </a:r>
            <a:r>
              <a:rPr lang="ru-RU" b="1" i="1" dirty="0" err="1"/>
              <a:t>air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(«</a:t>
            </a:r>
            <a:r>
              <a:rPr lang="ru-RU" dirty="0"/>
              <a:t>неподвижный, застойный воздух» - 1773 г</a:t>
            </a:r>
            <a:r>
              <a:rPr lang="ru-RU" dirty="0" smtClean="0"/>
              <a:t>.)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87910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8936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Группа слов </a:t>
            </a:r>
            <a:br>
              <a:rPr lang="ru-RU" b="1" dirty="0"/>
            </a:br>
            <a:r>
              <a:rPr lang="ru-RU" b="1" dirty="0"/>
              <a:t>«</a:t>
            </a:r>
            <a:r>
              <a:rPr lang="ru-RU" b="1" dirty="0" err="1"/>
              <a:t>Physical</a:t>
            </a:r>
            <a:r>
              <a:rPr lang="ru-RU" b="1" dirty="0"/>
              <a:t> </a:t>
            </a:r>
            <a:r>
              <a:rPr lang="ru-RU" b="1" dirty="0" err="1"/>
              <a:t>and</a:t>
            </a:r>
            <a:r>
              <a:rPr lang="ru-RU" b="1" dirty="0"/>
              <a:t> </a:t>
            </a:r>
            <a:r>
              <a:rPr lang="ru-RU" b="1" dirty="0" err="1"/>
              <a:t>chemical</a:t>
            </a:r>
            <a:r>
              <a:rPr lang="ru-RU" b="1" dirty="0"/>
              <a:t> </a:t>
            </a:r>
            <a:r>
              <a:rPr lang="ru-RU" b="1" dirty="0" err="1"/>
              <a:t>properties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air</a:t>
            </a:r>
            <a:r>
              <a:rPr lang="ru-RU" b="1" dirty="0"/>
              <a:t>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Появляются </a:t>
            </a:r>
          </a:p>
          <a:p>
            <a:pPr marL="0" indent="0">
              <a:buNone/>
            </a:pPr>
            <a:r>
              <a:rPr lang="ru-RU" dirty="0" smtClean="0"/>
              <a:t>два новых термина</a:t>
            </a:r>
            <a:r>
              <a:rPr lang="ru-RU" dirty="0"/>
              <a:t>: </a:t>
            </a:r>
            <a:endParaRPr lang="ru-RU" dirty="0" smtClean="0"/>
          </a:p>
          <a:p>
            <a:pPr marL="0" indent="0" algn="ctr">
              <a:buNone/>
            </a:pPr>
            <a:endParaRPr lang="ru-RU" b="1" i="1" dirty="0" smtClean="0"/>
          </a:p>
          <a:p>
            <a:pPr marL="0" indent="0" algn="ctr">
              <a:buNone/>
            </a:pPr>
            <a:r>
              <a:rPr lang="ru-RU" b="1" i="1" dirty="0" err="1" smtClean="0"/>
              <a:t>humidity</a:t>
            </a:r>
            <a:r>
              <a:rPr lang="ru-RU" b="1" i="1" dirty="0" smtClean="0"/>
              <a:t> </a:t>
            </a:r>
            <a:r>
              <a:rPr lang="ru-RU" b="1" i="1" dirty="0" err="1"/>
              <a:t>or</a:t>
            </a:r>
            <a:r>
              <a:rPr lang="ru-RU" b="1" i="1" dirty="0"/>
              <a:t> </a:t>
            </a:r>
            <a:r>
              <a:rPr lang="ru-RU" b="1" i="1" dirty="0" err="1"/>
              <a:t>air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(«</a:t>
            </a:r>
            <a:r>
              <a:rPr lang="ru-RU" dirty="0"/>
              <a:t>влажность воздуха» - 1729 г.)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i="1" dirty="0" err="1" smtClean="0"/>
              <a:t>oxygen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dirty="0" smtClean="0"/>
              <a:t>(«</a:t>
            </a:r>
            <a:r>
              <a:rPr lang="ru-RU" dirty="0"/>
              <a:t>кислород» . - 1789 г.).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87910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Группа </a:t>
            </a:r>
            <a:r>
              <a:rPr lang="ru-RU" b="1" dirty="0"/>
              <a:t>терминов «</a:t>
            </a:r>
            <a:r>
              <a:rPr lang="ru-RU" b="1" dirty="0" err="1"/>
              <a:t>Sciences</a:t>
            </a:r>
            <a:r>
              <a:rPr lang="ru-RU" b="1" dirty="0"/>
              <a:t>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Начала свое формирование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новая </a:t>
            </a:r>
            <a:r>
              <a:rPr lang="ru-RU" dirty="0"/>
              <a:t>группа терминов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«</a:t>
            </a:r>
            <a:r>
              <a:rPr lang="ru-RU" b="1" dirty="0" err="1"/>
              <a:t>Sciences</a:t>
            </a:r>
            <a:r>
              <a:rPr lang="ru-RU" b="1" dirty="0"/>
              <a:t>»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(«Науки</a:t>
            </a:r>
            <a:r>
              <a:rPr lang="ru-RU" dirty="0"/>
              <a:t>, связанные </a:t>
            </a:r>
            <a:r>
              <a:rPr lang="ru-RU" dirty="0" smtClean="0"/>
              <a:t>с изучением </a:t>
            </a:r>
            <a:r>
              <a:rPr lang="ru-RU" dirty="0"/>
              <a:t>воздуха</a:t>
            </a:r>
            <a:r>
              <a:rPr lang="ru-RU" dirty="0" smtClean="0"/>
              <a:t>») </a:t>
            </a:r>
          </a:p>
          <a:p>
            <a:pPr marL="0" indent="0">
              <a:buNone/>
            </a:pPr>
            <a:r>
              <a:rPr lang="ru-RU" dirty="0" smtClean="0"/>
              <a:t>с появлением </a:t>
            </a:r>
            <a:r>
              <a:rPr lang="ru-RU" dirty="0"/>
              <a:t>двух </a:t>
            </a:r>
            <a:r>
              <a:rPr lang="ru-RU" dirty="0" smtClean="0"/>
              <a:t>слов </a:t>
            </a:r>
            <a:endParaRPr lang="ru-RU" dirty="0"/>
          </a:p>
          <a:p>
            <a:pPr marL="0" indent="0" algn="ctr">
              <a:buNone/>
            </a:pPr>
            <a:r>
              <a:rPr lang="ru-RU" b="1" i="1" dirty="0" err="1" smtClean="0"/>
              <a:t>aerometry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dirty="0" smtClean="0"/>
              <a:t>(«</a:t>
            </a:r>
            <a:r>
              <a:rPr lang="ru-RU" dirty="0"/>
              <a:t>аэрометрия», «измерение воздуха» -1731 г.) </a:t>
            </a:r>
            <a:endParaRPr lang="ru-RU" dirty="0"/>
          </a:p>
          <a:p>
            <a:pPr marL="0" indent="0" algn="ctr">
              <a:buNone/>
            </a:pPr>
            <a:r>
              <a:rPr lang="ru-RU" b="1" i="1" dirty="0" err="1" smtClean="0"/>
              <a:t>aerography</a:t>
            </a:r>
            <a:r>
              <a:rPr lang="ru-RU" b="1" i="1" dirty="0" smtClean="0"/>
              <a:t> </a:t>
            </a:r>
          </a:p>
          <a:p>
            <a:pPr marL="0" indent="0" algn="ctr">
              <a:buNone/>
            </a:pPr>
            <a:r>
              <a:rPr lang="ru-RU" dirty="0" smtClean="0"/>
              <a:t>(«</a:t>
            </a:r>
            <a:r>
              <a:rPr lang="ru-RU" dirty="0"/>
              <a:t>аэрография» - «описание атмосферы» 1753 г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5081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1570186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Группа </a:t>
            </a:r>
            <a:r>
              <a:rPr lang="ru-RU" sz="4000" b="1" dirty="0"/>
              <a:t>слов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«</a:t>
            </a:r>
            <a:r>
              <a:rPr lang="ru-RU" sz="4000" b="1" dirty="0" err="1"/>
              <a:t>Air</a:t>
            </a:r>
            <a:r>
              <a:rPr lang="ru-RU" sz="4000" b="1" dirty="0"/>
              <a:t> </a:t>
            </a:r>
            <a:r>
              <a:rPr lang="ru-RU" sz="4000" b="1" dirty="0" err="1"/>
              <a:t>circulation</a:t>
            </a:r>
            <a:r>
              <a:rPr lang="ru-RU" sz="4000" b="1" dirty="0"/>
              <a:t>»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712968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Новая группа </a:t>
            </a:r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Ц</a:t>
            </a:r>
            <a:r>
              <a:rPr lang="ru-RU" dirty="0" smtClean="0"/>
              <a:t>иркуляция </a:t>
            </a:r>
            <a:r>
              <a:rPr lang="ru-RU" dirty="0"/>
              <a:t>воздуха</a:t>
            </a:r>
            <a:r>
              <a:rPr lang="ru-RU" dirty="0" smtClean="0"/>
              <a:t>», </a:t>
            </a:r>
          </a:p>
          <a:p>
            <a:pPr marL="0" indent="0">
              <a:buNone/>
            </a:pPr>
            <a:r>
              <a:rPr lang="ru-RU" dirty="0" smtClean="0"/>
              <a:t>состоит </a:t>
            </a:r>
            <a:r>
              <a:rPr lang="ru-RU" dirty="0"/>
              <a:t>из двух единиц: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i="1" dirty="0" err="1" smtClean="0"/>
              <a:t>stagnation</a:t>
            </a:r>
            <a:r>
              <a:rPr lang="ru-RU" b="1" i="1" dirty="0" smtClean="0"/>
              <a:t> </a:t>
            </a:r>
            <a:r>
              <a:rPr lang="ru-RU" b="1" i="1" dirty="0" err="1"/>
              <a:t>of</a:t>
            </a:r>
            <a:r>
              <a:rPr lang="ru-RU" b="1" i="1" dirty="0"/>
              <a:t> </a:t>
            </a:r>
            <a:r>
              <a:rPr lang="ru-RU" b="1" i="1" dirty="0" err="1"/>
              <a:t>air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(«</a:t>
            </a:r>
            <a:r>
              <a:rPr lang="ru-RU" dirty="0"/>
              <a:t>застой воздуха» - 1702 г.) 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b="1" i="1" dirty="0" err="1" smtClean="0"/>
              <a:t>air</a:t>
            </a:r>
            <a:r>
              <a:rPr lang="ru-RU" b="1" i="1" dirty="0" smtClean="0"/>
              <a:t> </a:t>
            </a:r>
            <a:r>
              <a:rPr lang="ru-RU" b="1" i="1" dirty="0" err="1"/>
              <a:t>current</a:t>
            </a: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(«</a:t>
            </a:r>
            <a:r>
              <a:rPr lang="ru-RU" dirty="0"/>
              <a:t>воздушное течение», «воздушный поток» - 1774 г</a:t>
            </a:r>
            <a:r>
              <a:rPr lang="ru-RU" dirty="0" smtClean="0"/>
              <a:t>.)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6634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40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Проблема и актуальность настоящей проектной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5652120" cy="511256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проектной работы продиктован практическим интересом к такому пласту лексики как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терминология.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Термины являются богатым материалом для изучения закономерностей словообразования в английском языке, что в свою очередь является достаточно актуальным при подготовке  к сдаче итоговых экзаменов по данному предмету. Кроме того, 2017 год объявлен годом экологии в России. Нам представляется интересным рассмотреть данную проблему в связи с изучением английского языка.</a:t>
            </a:r>
          </a:p>
          <a:p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12221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5688632" cy="16421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Словарь </a:t>
            </a:r>
            <a:br>
              <a:rPr lang="ru-RU" b="1" dirty="0" smtClean="0"/>
            </a:br>
            <a:r>
              <a:rPr lang="ru-RU" b="1" dirty="0" smtClean="0"/>
              <a:t>экологических терминов </a:t>
            </a:r>
            <a:br>
              <a:rPr lang="ru-RU" b="1" dirty="0" smtClean="0"/>
            </a:br>
            <a:r>
              <a:rPr lang="ru-RU" b="1" dirty="0" smtClean="0"/>
              <a:t>в </a:t>
            </a:r>
            <a:r>
              <a:rPr lang="en-US" b="1" dirty="0" smtClean="0"/>
              <a:t>XIX </a:t>
            </a:r>
            <a:r>
              <a:rPr lang="ru-RU" b="1" dirty="0" smtClean="0"/>
              <a:t>веке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507288" cy="4464496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половина XIX в.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ознаменована  развитием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исследованиях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ботаников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зоологов,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специальные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разделы экологического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в этих науках, что привело к появлению новых терминов. Вновь появившиеся термины имеют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греческие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латинские корни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46448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6048672" cy="644698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структурным характеристикам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 на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err="1" smtClean="0"/>
              <a:t>climate</a:t>
            </a:r>
            <a:r>
              <a:rPr lang="ru-RU" sz="2800" b="1" dirty="0" smtClean="0"/>
              <a:t> </a:t>
            </a:r>
            <a:r>
              <a:rPr lang="ru-RU" sz="2800" dirty="0"/>
              <a:t>- климат</a:t>
            </a:r>
            <a:r>
              <a:rPr lang="ru-RU" sz="2800" b="1" dirty="0"/>
              <a:t>, </a:t>
            </a:r>
            <a:endParaRPr lang="ru-RU" sz="2800" b="1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err="1" smtClean="0"/>
              <a:t>nature</a:t>
            </a:r>
            <a:r>
              <a:rPr lang="ru-RU" sz="2800" b="1" dirty="0" smtClean="0"/>
              <a:t> </a:t>
            </a:r>
            <a:r>
              <a:rPr lang="ru-RU" sz="2800" b="1" dirty="0"/>
              <a:t>- </a:t>
            </a:r>
            <a:r>
              <a:rPr lang="ru-RU" sz="2800" dirty="0"/>
              <a:t>природа,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pPr marL="0" indent="0" algn="ctr">
              <a:spcBef>
                <a:spcPts val="0"/>
              </a:spcBef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двухкомпонентные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термины, например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err="1" smtClean="0"/>
              <a:t>agriculture</a:t>
            </a:r>
            <a:r>
              <a:rPr lang="ru-RU" sz="2800" b="1" dirty="0" smtClean="0"/>
              <a:t> </a:t>
            </a:r>
            <a:r>
              <a:rPr lang="ru-RU" sz="2800" b="1" dirty="0"/>
              <a:t>-</a:t>
            </a:r>
            <a:r>
              <a:rPr lang="ru-RU" sz="2800" dirty="0"/>
              <a:t> сельское хозяйство.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9986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893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Взаимодействие с другими науками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 –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тесно взаимодействует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другими науками. В результате такого взаимодействия появились термины, связанные с областью знаний других наук.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87720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/>
              <a:t>         </a:t>
            </a:r>
            <a:r>
              <a:rPr lang="ru-RU" b="1" dirty="0" smtClean="0"/>
              <a:t>география 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              </a:t>
            </a:r>
            <a:r>
              <a:rPr lang="ru-RU" b="1" i="1" dirty="0" err="1" smtClean="0"/>
              <a:t>area</a:t>
            </a:r>
            <a:r>
              <a:rPr lang="ru-RU" b="1" i="1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  (</a:t>
            </a:r>
            <a:r>
              <a:rPr lang="ru-RU" dirty="0"/>
              <a:t>участок; пространство,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район</a:t>
            </a:r>
            <a:r>
              <a:rPr lang="ru-RU" dirty="0"/>
              <a:t>, область</a:t>
            </a:r>
            <a:r>
              <a:rPr lang="ru-RU" dirty="0" smtClean="0"/>
              <a:t>) </a:t>
            </a:r>
          </a:p>
          <a:p>
            <a:pPr marL="0" indent="0">
              <a:buNone/>
            </a:pPr>
            <a:r>
              <a:rPr lang="ru-RU" dirty="0" smtClean="0"/>
              <a:t>               </a:t>
            </a:r>
            <a:r>
              <a:rPr lang="ru-RU" b="1" i="1" dirty="0" smtClean="0"/>
              <a:t> </a:t>
            </a:r>
            <a:r>
              <a:rPr lang="ru-RU" b="1" i="1" dirty="0" err="1" smtClean="0"/>
              <a:t>land</a:t>
            </a:r>
            <a:r>
              <a:rPr lang="ru-RU" b="1" i="1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      (</a:t>
            </a:r>
            <a:r>
              <a:rPr lang="ru-RU" dirty="0"/>
              <a:t>земля, суша, почва</a:t>
            </a:r>
            <a:r>
              <a:rPr lang="ru-RU" dirty="0" smtClean="0"/>
              <a:t>)</a:t>
            </a:r>
          </a:p>
          <a:p>
            <a:pPr marL="0" indent="0" algn="r">
              <a:buNone/>
            </a:pPr>
            <a:r>
              <a:rPr lang="ru-RU" b="1" dirty="0" smtClean="0"/>
              <a:t>юриспруденция</a:t>
            </a: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</a:t>
            </a:r>
            <a:r>
              <a:rPr lang="ru-RU" b="1" i="1" dirty="0" err="1" smtClean="0"/>
              <a:t>law</a:t>
            </a:r>
            <a:r>
              <a:rPr lang="ru-RU" b="1" i="1" dirty="0" smtClean="0"/>
              <a:t>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(</a:t>
            </a:r>
            <a:r>
              <a:rPr lang="ru-RU" dirty="0"/>
              <a:t>закон, право</a:t>
            </a:r>
            <a:r>
              <a:rPr lang="ru-RU" dirty="0" smtClean="0"/>
              <a:t>) </a:t>
            </a:r>
          </a:p>
          <a:p>
            <a:pPr marL="0" indent="0">
              <a:buNone/>
            </a:pPr>
            <a:r>
              <a:rPr lang="ru-RU" b="1" i="1" dirty="0" smtClean="0"/>
              <a:t>                </a:t>
            </a:r>
            <a:r>
              <a:rPr lang="ru-RU" b="1" dirty="0" smtClean="0"/>
              <a:t>экономика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</a:t>
            </a:r>
            <a:r>
              <a:rPr lang="ru-RU" b="1" i="1" dirty="0" smtClean="0"/>
              <a:t> </a:t>
            </a:r>
            <a:r>
              <a:rPr lang="ru-RU" b="1" i="1" dirty="0" err="1" smtClean="0"/>
              <a:t>tax</a:t>
            </a:r>
            <a:r>
              <a:rPr lang="ru-RU" b="1" i="1" dirty="0" smtClean="0"/>
              <a:t> </a:t>
            </a:r>
            <a:r>
              <a:rPr lang="ru-RU" dirty="0"/>
              <a:t>(налог</a:t>
            </a:r>
            <a:r>
              <a:rPr lang="ru-RU" dirty="0" smtClean="0"/>
              <a:t>) </a:t>
            </a:r>
          </a:p>
          <a:p>
            <a:pPr marL="0" indent="0">
              <a:buNone/>
            </a:pPr>
            <a:r>
              <a:rPr lang="ru-RU" b="1" i="1" dirty="0" smtClean="0"/>
              <a:t>                  </a:t>
            </a:r>
            <a:r>
              <a:rPr lang="ru-RU" b="1" i="1" dirty="0" err="1" smtClean="0"/>
              <a:t>loan</a:t>
            </a:r>
            <a:r>
              <a:rPr lang="ru-RU" b="1" i="1" dirty="0" smtClean="0"/>
              <a:t> </a:t>
            </a:r>
            <a:r>
              <a:rPr lang="ru-RU" dirty="0"/>
              <a:t>(заём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0351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712968" cy="62646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химия</a:t>
            </a:r>
            <a:r>
              <a:rPr lang="ru-RU" b="1" i="1" dirty="0"/>
              <a:t> 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b="1" i="1" dirty="0" err="1"/>
              <a:t>add</a:t>
            </a:r>
            <a:r>
              <a:rPr lang="ru-RU" dirty="0"/>
              <a:t> (кислота</a:t>
            </a:r>
            <a:r>
              <a:rPr lang="ru-RU" dirty="0" smtClean="0"/>
              <a:t>)</a:t>
            </a:r>
            <a:endParaRPr lang="ru-RU" dirty="0"/>
          </a:p>
          <a:p>
            <a:pPr marL="0" indent="0">
              <a:buNone/>
            </a:pPr>
            <a:r>
              <a:rPr lang="ru-RU" b="1" i="1" dirty="0" err="1"/>
              <a:t>oil</a:t>
            </a:r>
            <a:r>
              <a:rPr lang="ru-RU" dirty="0"/>
              <a:t> (</a:t>
            </a:r>
            <a:r>
              <a:rPr lang="ru-RU" dirty="0" smtClean="0"/>
              <a:t>нефть)</a:t>
            </a:r>
          </a:p>
          <a:p>
            <a:pPr marL="0" indent="0">
              <a:buNone/>
            </a:pPr>
            <a:r>
              <a:rPr lang="ru-RU" b="1" i="1" dirty="0" err="1" smtClean="0"/>
              <a:t>ozone</a:t>
            </a:r>
            <a:r>
              <a:rPr lang="ru-RU" dirty="0" smtClean="0"/>
              <a:t> </a:t>
            </a:r>
            <a:r>
              <a:rPr lang="ru-RU" dirty="0"/>
              <a:t>(озон</a:t>
            </a:r>
            <a:r>
              <a:rPr lang="ru-RU" dirty="0" smtClean="0"/>
              <a:t>) </a:t>
            </a:r>
            <a:endParaRPr lang="ru-RU" dirty="0"/>
          </a:p>
          <a:p>
            <a:pPr marL="0" indent="0">
              <a:buNone/>
            </a:pPr>
            <a:r>
              <a:rPr lang="ru-RU" b="1" i="1" dirty="0" err="1"/>
              <a:t>alkali</a:t>
            </a:r>
            <a:r>
              <a:rPr lang="ru-RU" b="1" i="1" dirty="0"/>
              <a:t> </a:t>
            </a:r>
            <a:r>
              <a:rPr lang="ru-RU" dirty="0"/>
              <a:t>(</a:t>
            </a:r>
            <a:r>
              <a:rPr lang="ru-RU" dirty="0" smtClean="0"/>
              <a:t>щёлочь)</a:t>
            </a:r>
          </a:p>
          <a:p>
            <a:pPr marL="0" indent="0">
              <a:buNone/>
            </a:pPr>
            <a:r>
              <a:rPr lang="ru-RU" b="1" i="1" dirty="0" err="1" smtClean="0"/>
              <a:t>carbon</a:t>
            </a:r>
            <a:r>
              <a:rPr lang="ru-RU" b="1" i="1" dirty="0" smtClean="0"/>
              <a:t> </a:t>
            </a:r>
            <a:r>
              <a:rPr lang="ru-RU" b="1" i="1" dirty="0" err="1"/>
              <a:t>dioxide</a:t>
            </a:r>
            <a:r>
              <a:rPr lang="ru-RU" b="1" i="1" dirty="0"/>
              <a:t> </a:t>
            </a:r>
            <a:endParaRPr lang="ru-RU" b="1" i="1" dirty="0" smtClean="0"/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двуокись углерода, углекислый газ</a:t>
            </a:r>
            <a:r>
              <a:rPr lang="ru-RU" dirty="0" smtClean="0"/>
              <a:t>)</a:t>
            </a:r>
          </a:p>
          <a:p>
            <a:pPr marL="0" indent="0" algn="r">
              <a:buNone/>
            </a:pPr>
            <a:r>
              <a:rPr lang="ru-RU" b="1" dirty="0"/>
              <a:t>б</a:t>
            </a:r>
            <a:r>
              <a:rPr lang="ru-RU" b="1" dirty="0" smtClean="0"/>
              <a:t>иология</a:t>
            </a:r>
            <a:endParaRPr lang="ru-RU" dirty="0"/>
          </a:p>
          <a:p>
            <a:pPr marL="0" indent="0" algn="r">
              <a:buNone/>
            </a:pPr>
            <a:r>
              <a:rPr lang="ru-RU" b="1" i="1" dirty="0" err="1" smtClean="0"/>
              <a:t>microorganism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smtClean="0"/>
              <a:t>микроорганизм)</a:t>
            </a:r>
          </a:p>
          <a:p>
            <a:pPr marL="0" indent="0" algn="r">
              <a:buNone/>
            </a:pPr>
            <a:r>
              <a:rPr lang="ru-RU" b="1" i="1" dirty="0" err="1" smtClean="0"/>
              <a:t>biotope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иотоп</a:t>
            </a:r>
            <a:r>
              <a:rPr lang="ru-RU" dirty="0" smtClean="0"/>
              <a:t>) </a:t>
            </a:r>
          </a:p>
          <a:p>
            <a:pPr marL="0" indent="0">
              <a:buNone/>
            </a:pPr>
            <a:r>
              <a:rPr lang="ru-RU" b="1" dirty="0"/>
              <a:t>ф</a:t>
            </a:r>
            <a:r>
              <a:rPr lang="ru-RU" b="1" dirty="0" smtClean="0"/>
              <a:t>изика</a:t>
            </a:r>
            <a:endParaRPr lang="ru-RU" dirty="0"/>
          </a:p>
          <a:p>
            <a:pPr marL="0" indent="0">
              <a:buNone/>
            </a:pPr>
            <a:r>
              <a:rPr lang="ru-RU" b="1" i="1" dirty="0" err="1" smtClean="0"/>
              <a:t>power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smtClean="0"/>
              <a:t>энергия)</a:t>
            </a:r>
          </a:p>
          <a:p>
            <a:pPr marL="0" indent="0">
              <a:buNone/>
            </a:pPr>
            <a:r>
              <a:rPr lang="ru-RU" b="1" i="1" dirty="0" err="1" smtClean="0"/>
              <a:t>heat</a:t>
            </a:r>
            <a:r>
              <a:rPr lang="ru-RU" dirty="0" smtClean="0"/>
              <a:t> </a:t>
            </a:r>
            <a:r>
              <a:rPr lang="ru-RU" dirty="0"/>
              <a:t>(тепло, теплота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453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" y="-13702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Экологическая терминология (схема)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682" y="2033724"/>
            <a:ext cx="1466667" cy="101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5"/>
          <p:cNvSpPr>
            <a:spLocks noChangeArrowheads="1"/>
          </p:cNvSpPr>
          <p:nvPr/>
        </p:nvSpPr>
        <p:spPr bwMode="auto">
          <a:xfrm>
            <a:off x="431934" y="1274762"/>
            <a:ext cx="1274642" cy="676275"/>
          </a:xfrm>
          <a:prstGeom prst="roundRect">
            <a:avLst>
              <a:gd name="adj" fmla="val 16667"/>
            </a:avLst>
          </a:prstGeom>
          <a:solidFill>
            <a:srgbClr val="8064A2"/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b="1" dirty="0" smtClean="0"/>
              <a:t>Chemistry</a:t>
            </a:r>
            <a:endParaRPr lang="ru-RU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349" y="1274762"/>
            <a:ext cx="1326133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14"/>
          <p:cNvSpPr>
            <a:spLocks noChangeArrowheads="1"/>
          </p:cNvSpPr>
          <p:nvPr/>
        </p:nvSpPr>
        <p:spPr bwMode="auto">
          <a:xfrm>
            <a:off x="3679948" y="2245456"/>
            <a:ext cx="1268322" cy="676275"/>
          </a:xfrm>
          <a:prstGeom prst="roundRect">
            <a:avLst>
              <a:gd name="adj" fmla="val 16667"/>
            </a:avLst>
          </a:prstGeom>
          <a:solidFill>
            <a:srgbClr val="8064A2"/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/>
              <a:t>Economy</a:t>
            </a:r>
            <a:endParaRPr lang="ru-RU" b="1" dirty="0"/>
          </a:p>
        </p:txBody>
      </p:sp>
      <p:sp>
        <p:nvSpPr>
          <p:cNvPr id="7" name="Скругленный прямоугольник 7"/>
          <p:cNvSpPr>
            <a:spLocks noChangeArrowheads="1"/>
          </p:cNvSpPr>
          <p:nvPr/>
        </p:nvSpPr>
        <p:spPr bwMode="auto">
          <a:xfrm>
            <a:off x="107504" y="2343193"/>
            <a:ext cx="1290490" cy="676275"/>
          </a:xfrm>
          <a:prstGeom prst="roundRect">
            <a:avLst>
              <a:gd name="adj" fmla="val 16667"/>
            </a:avLst>
          </a:prstGeom>
          <a:solidFill>
            <a:srgbClr val="8064A2"/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b="1" dirty="0" smtClean="0"/>
              <a:t>Geography</a:t>
            </a:r>
            <a:endParaRPr lang="ru-RU" b="1" dirty="0"/>
          </a:p>
        </p:txBody>
      </p:sp>
      <p:sp>
        <p:nvSpPr>
          <p:cNvPr id="9" name="Прямоугольник 1"/>
          <p:cNvSpPr>
            <a:spLocks noChangeArrowheads="1"/>
          </p:cNvSpPr>
          <p:nvPr/>
        </p:nvSpPr>
        <p:spPr bwMode="auto">
          <a:xfrm>
            <a:off x="2449332" y="3786264"/>
            <a:ext cx="1962150" cy="1362075"/>
          </a:xfrm>
          <a:prstGeom prst="rect">
            <a:avLst/>
          </a:prstGeom>
          <a:solidFill>
            <a:srgbClr val="8064A2"/>
          </a:solidFill>
          <a:ln w="38100" algn="ctr">
            <a:solidFill>
              <a:srgbClr val="FFFFFF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/>
              <a:t>Ecology</a:t>
            </a:r>
          </a:p>
          <a:p>
            <a:pPr algn="ctr"/>
            <a:r>
              <a:rPr lang="en-US" sz="2000" b="1" dirty="0"/>
              <a:t> terms</a:t>
            </a:r>
          </a:p>
        </p:txBody>
      </p:sp>
      <p:pic>
        <p:nvPicPr>
          <p:cNvPr id="2059" name="Рисунок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818" y="2804864"/>
            <a:ext cx="2049538" cy="1098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Рисунок 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147" y="4144161"/>
            <a:ext cx="1615329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Рисунок 29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35" y="3438206"/>
            <a:ext cx="1225550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501" y="5801648"/>
            <a:ext cx="2243533" cy="100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Рисунок 3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173" y="4872213"/>
            <a:ext cx="1535267" cy="997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Рисунок 3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891" y="6053594"/>
            <a:ext cx="1642511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Рисунок 3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402" y="5990680"/>
            <a:ext cx="12255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3244359" y="1424663"/>
            <a:ext cx="1008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Biology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69429" y="2343193"/>
            <a:ext cx="98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Science</a:t>
            </a:r>
            <a:endParaRPr lang="ru-RU" sz="2000" b="1" dirty="0"/>
          </a:p>
        </p:txBody>
      </p:sp>
      <p:cxnSp>
        <p:nvCxnSpPr>
          <p:cNvPr id="19" name="Прямая со стрелкой 18"/>
          <p:cNvCxnSpPr>
            <a:stCxn id="4" idx="0"/>
          </p:cNvCxnSpPr>
          <p:nvPr/>
        </p:nvCxnSpPr>
        <p:spPr>
          <a:xfrm flipH="1" flipV="1">
            <a:off x="1706576" y="1733674"/>
            <a:ext cx="645440" cy="3000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2052" idx="1"/>
          </p:cNvCxnSpPr>
          <p:nvPr/>
        </p:nvCxnSpPr>
        <p:spPr>
          <a:xfrm flipV="1">
            <a:off x="2483768" y="1655762"/>
            <a:ext cx="601581" cy="3779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7" idx="3"/>
          </p:cNvCxnSpPr>
          <p:nvPr/>
        </p:nvCxnSpPr>
        <p:spPr>
          <a:xfrm flipH="1">
            <a:off x="1397994" y="2681330"/>
            <a:ext cx="308582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6" idx="1"/>
          </p:cNvCxnSpPr>
          <p:nvPr/>
        </p:nvCxnSpPr>
        <p:spPr>
          <a:xfrm flipV="1">
            <a:off x="3085349" y="2583594"/>
            <a:ext cx="594599" cy="977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2784558" y="3019468"/>
            <a:ext cx="300791" cy="8179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Прямая со стрелкой 2048"/>
          <p:cNvCxnSpPr/>
          <p:nvPr/>
        </p:nvCxnSpPr>
        <p:spPr>
          <a:xfrm flipV="1">
            <a:off x="3995936" y="3265691"/>
            <a:ext cx="2773015" cy="5205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8" name="Рисунок 29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685" y="4764339"/>
            <a:ext cx="1584176" cy="103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3" name="Прямая со стрелкой 2052"/>
          <p:cNvCxnSpPr>
            <a:stCxn id="9" idx="3"/>
          </p:cNvCxnSpPr>
          <p:nvPr/>
        </p:nvCxnSpPr>
        <p:spPr>
          <a:xfrm>
            <a:off x="4411482" y="4467302"/>
            <a:ext cx="2032726" cy="761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5" name="Прямая со стрелкой 2054"/>
          <p:cNvCxnSpPr>
            <a:endCxn id="2062" idx="0"/>
          </p:cNvCxnSpPr>
          <p:nvPr/>
        </p:nvCxnSpPr>
        <p:spPr>
          <a:xfrm flipH="1">
            <a:off x="939510" y="3019468"/>
            <a:ext cx="1256226" cy="4187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Прямоугольник 2055"/>
          <p:cNvSpPr/>
          <p:nvPr/>
        </p:nvSpPr>
        <p:spPr>
          <a:xfrm>
            <a:off x="533231" y="3661989"/>
            <a:ext cx="869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Physics</a:t>
            </a:r>
            <a:endParaRPr lang="ru-RU" b="1" dirty="0"/>
          </a:p>
        </p:txBody>
      </p:sp>
      <p:sp>
        <p:nvSpPr>
          <p:cNvPr id="2057" name="Прямоугольник 2056"/>
          <p:cNvSpPr/>
          <p:nvPr/>
        </p:nvSpPr>
        <p:spPr>
          <a:xfrm>
            <a:off x="6921923" y="3040410"/>
            <a:ext cx="1615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Atmosphere</a:t>
            </a:r>
            <a:endParaRPr lang="ru-RU" b="1" dirty="0"/>
          </a:p>
        </p:txBody>
      </p:sp>
      <p:sp>
        <p:nvSpPr>
          <p:cNvPr id="2058" name="Прямоугольник 2057"/>
          <p:cNvSpPr/>
          <p:nvPr/>
        </p:nvSpPr>
        <p:spPr>
          <a:xfrm>
            <a:off x="6915573" y="4325384"/>
            <a:ext cx="461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Air</a:t>
            </a:r>
            <a:endParaRPr lang="ru-RU" b="1" dirty="0"/>
          </a:p>
        </p:txBody>
      </p:sp>
      <p:cxnSp>
        <p:nvCxnSpPr>
          <p:cNvPr id="2066" name="Прямая со стрелкой 2065"/>
          <p:cNvCxnSpPr/>
          <p:nvPr/>
        </p:nvCxnSpPr>
        <p:spPr>
          <a:xfrm flipH="1">
            <a:off x="5868144" y="4808463"/>
            <a:ext cx="1111409" cy="13421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5" name="Прямая со стрелкой 2074"/>
          <p:cNvCxnSpPr/>
          <p:nvPr/>
        </p:nvCxnSpPr>
        <p:spPr>
          <a:xfrm flipH="1">
            <a:off x="6309147" y="4808463"/>
            <a:ext cx="864474" cy="12173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1" name="Прямоугольник 2080"/>
          <p:cNvSpPr/>
          <p:nvPr/>
        </p:nvSpPr>
        <p:spPr>
          <a:xfrm>
            <a:off x="4620944" y="4942673"/>
            <a:ext cx="10778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Air pollution</a:t>
            </a:r>
            <a:endParaRPr lang="ru-RU" b="1" dirty="0"/>
          </a:p>
        </p:txBody>
      </p:sp>
      <p:sp>
        <p:nvSpPr>
          <p:cNvPr id="2082" name="Прямоугольник 2081"/>
          <p:cNvSpPr/>
          <p:nvPr/>
        </p:nvSpPr>
        <p:spPr>
          <a:xfrm>
            <a:off x="5580111" y="6195617"/>
            <a:ext cx="13354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Air circulation</a:t>
            </a:r>
            <a:endParaRPr lang="ru-RU" b="1" dirty="0"/>
          </a:p>
        </p:txBody>
      </p:sp>
      <p:sp>
        <p:nvSpPr>
          <p:cNvPr id="2092" name="Прямоугольник 2091"/>
          <p:cNvSpPr/>
          <p:nvPr/>
        </p:nvSpPr>
        <p:spPr>
          <a:xfrm>
            <a:off x="3748415" y="5876308"/>
            <a:ext cx="14883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Physical and chemical properties of air</a:t>
            </a:r>
            <a:endParaRPr lang="ru-RU" sz="1400" b="1" dirty="0"/>
          </a:p>
        </p:txBody>
      </p:sp>
      <p:sp>
        <p:nvSpPr>
          <p:cNvPr id="2102" name="Прямоугольник 2101"/>
          <p:cNvSpPr/>
          <p:nvPr/>
        </p:nvSpPr>
        <p:spPr>
          <a:xfrm>
            <a:off x="7238907" y="6213992"/>
            <a:ext cx="981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Sciences</a:t>
            </a:r>
            <a:endParaRPr lang="ru-RU" b="1" dirty="0"/>
          </a:p>
        </p:txBody>
      </p:sp>
      <p:sp>
        <p:nvSpPr>
          <p:cNvPr id="2103" name="Прямоугольник 2102"/>
          <p:cNvSpPr/>
          <p:nvPr/>
        </p:nvSpPr>
        <p:spPr>
          <a:xfrm>
            <a:off x="7743177" y="5232491"/>
            <a:ext cx="1330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Air qualities</a:t>
            </a:r>
            <a:endParaRPr lang="ru-RU" b="1" dirty="0"/>
          </a:p>
        </p:txBody>
      </p:sp>
      <p:cxnSp>
        <p:nvCxnSpPr>
          <p:cNvPr id="2105" name="Прямая со стрелкой 2104"/>
          <p:cNvCxnSpPr/>
          <p:nvPr/>
        </p:nvCxnSpPr>
        <p:spPr>
          <a:xfrm flipH="1">
            <a:off x="5450847" y="4825320"/>
            <a:ext cx="1434032" cy="123452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7" name="Прямая со стрелкой 2106"/>
          <p:cNvCxnSpPr/>
          <p:nvPr/>
        </p:nvCxnSpPr>
        <p:spPr>
          <a:xfrm>
            <a:off x="7238907" y="4872213"/>
            <a:ext cx="138652" cy="11876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1" name="Прямая со стрелкой 2110"/>
          <p:cNvCxnSpPr/>
          <p:nvPr/>
        </p:nvCxnSpPr>
        <p:spPr>
          <a:xfrm>
            <a:off x="7743177" y="4510050"/>
            <a:ext cx="1011179" cy="46835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6043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66928" cy="128215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Семантические особенности английской экологической терминологии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435280" cy="5078834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000" dirty="0">
                <a:cs typeface="Times New Roman" panose="02020603050405020304" pitchFamily="18" charset="0"/>
              </a:rPr>
              <a:t>В группе экологических </a:t>
            </a:r>
            <a:endParaRPr lang="ru-RU" sz="3000" dirty="0" smtClean="0"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терминов функционируют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cs typeface="Times New Roman" panose="02020603050405020304" pitchFamily="18" charset="0"/>
              </a:rPr>
              <a:t>простые </a:t>
            </a:r>
            <a:r>
              <a:rPr lang="ru-RU" sz="3000" dirty="0">
                <a:cs typeface="Times New Roman" panose="02020603050405020304" pitchFamily="18" charset="0"/>
              </a:rPr>
              <a:t>слова, </a:t>
            </a:r>
            <a:endParaRPr lang="ru-RU" sz="3000" dirty="0" smtClean="0"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содержащие </a:t>
            </a:r>
            <a:r>
              <a:rPr lang="ru-RU" sz="3000" dirty="0">
                <a:cs typeface="Times New Roman" panose="02020603050405020304" pitchFamily="18" charset="0"/>
              </a:rPr>
              <a:t>в себе </a:t>
            </a:r>
            <a:r>
              <a:rPr lang="ru-RU" sz="3000" b="1" dirty="0">
                <a:cs typeface="Times New Roman" panose="02020603050405020304" pitchFamily="18" charset="0"/>
              </a:rPr>
              <a:t>греко-латинские </a:t>
            </a:r>
            <a:endParaRPr lang="ru-RU" sz="3000" b="1" dirty="0" smtClean="0"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префиксы </a:t>
            </a:r>
            <a:r>
              <a:rPr lang="ru-RU" sz="3000" dirty="0">
                <a:cs typeface="Times New Roman" panose="02020603050405020304" pitchFamily="18" charset="0"/>
              </a:rPr>
              <a:t>и </a:t>
            </a:r>
            <a:r>
              <a:rPr lang="ru-RU" sz="3000" dirty="0" smtClean="0">
                <a:cs typeface="Times New Roman" panose="02020603050405020304" pitchFamily="18" charset="0"/>
              </a:rPr>
              <a:t>аффиксы</a:t>
            </a:r>
            <a:endParaRPr lang="ru-RU" sz="3000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b="1" dirty="0" err="1"/>
              <a:t>re</a:t>
            </a:r>
            <a:r>
              <a:rPr lang="ru-RU" sz="3000" b="1" dirty="0"/>
              <a:t>-, </a:t>
            </a:r>
            <a:r>
              <a:rPr lang="ru-RU" sz="3000" b="1" dirty="0" err="1"/>
              <a:t>de</a:t>
            </a:r>
            <a:r>
              <a:rPr lang="ru-RU" sz="3000" b="1" dirty="0"/>
              <a:t>-, </a:t>
            </a:r>
            <a:r>
              <a:rPr lang="ru-RU" sz="3000" b="1" dirty="0" err="1"/>
              <a:t>dis</a:t>
            </a:r>
            <a:r>
              <a:rPr lang="ru-RU" sz="3000" b="1" dirty="0"/>
              <a:t>-, -</a:t>
            </a:r>
            <a:r>
              <a:rPr lang="en-US" sz="3000" b="1" dirty="0"/>
              <a:t>i</a:t>
            </a:r>
            <a:r>
              <a:rPr lang="ru-RU" sz="3000" b="1" dirty="0" err="1"/>
              <a:t>ng</a:t>
            </a:r>
            <a:r>
              <a:rPr lang="ru-RU" sz="3000" b="1" dirty="0"/>
              <a:t>, -</a:t>
            </a:r>
            <a:r>
              <a:rPr lang="en-US" sz="3000" b="1" dirty="0"/>
              <a:t>i</a:t>
            </a:r>
            <a:r>
              <a:rPr lang="ru-RU" sz="3000" b="1" dirty="0" err="1"/>
              <a:t>ty</a:t>
            </a:r>
            <a:r>
              <a:rPr lang="ru-RU" sz="3000" b="1" dirty="0"/>
              <a:t>, -</a:t>
            </a:r>
            <a:r>
              <a:rPr lang="ru-RU" sz="3000" b="1" dirty="0" err="1"/>
              <a:t>ment</a:t>
            </a:r>
            <a:r>
              <a:rPr lang="ru-RU" sz="3000" b="1" dirty="0"/>
              <a:t>, -</a:t>
            </a:r>
            <a:r>
              <a:rPr lang="ru-RU" sz="3000" b="1" dirty="0" err="1"/>
              <a:t>er</a:t>
            </a:r>
            <a:r>
              <a:rPr lang="ru-RU" sz="3000" b="1" dirty="0"/>
              <a:t>, -</a:t>
            </a:r>
            <a:r>
              <a:rPr lang="ru-RU" sz="3000" b="1" dirty="0" err="1"/>
              <a:t>or</a:t>
            </a:r>
            <a:r>
              <a:rPr lang="ru-RU" sz="3000" dirty="0"/>
              <a:t>, </a:t>
            </a:r>
            <a:endParaRPr lang="ru-RU" sz="3000" dirty="0" smtClean="0"/>
          </a:p>
          <a:p>
            <a:pPr marL="0" indent="0" algn="r">
              <a:buNone/>
            </a:pPr>
            <a:r>
              <a:rPr lang="ru-RU" sz="3000" dirty="0" smtClean="0"/>
              <a:t>а </a:t>
            </a:r>
            <a:r>
              <a:rPr lang="ru-RU" sz="3000" dirty="0"/>
              <a:t>также суффикс романского происхождения </a:t>
            </a:r>
            <a:r>
              <a:rPr lang="ru-RU" sz="3000" b="1" dirty="0" smtClean="0"/>
              <a:t>–</a:t>
            </a:r>
            <a:r>
              <a:rPr lang="ru-RU" sz="3000" b="1" dirty="0" err="1" smtClean="0"/>
              <a:t>tion</a:t>
            </a:r>
            <a:r>
              <a:rPr lang="ru-RU" sz="3000" dirty="0" smtClean="0"/>
              <a:t>, например</a:t>
            </a:r>
          </a:p>
          <a:p>
            <a:pPr marL="0" indent="0" algn="r">
              <a:buNone/>
            </a:pPr>
            <a:r>
              <a:rPr lang="ru-RU" sz="3000" b="1" i="1" dirty="0" err="1" smtClean="0"/>
              <a:t>sampling</a:t>
            </a:r>
            <a:r>
              <a:rPr lang="ru-RU" sz="3000" b="1" i="1" dirty="0" smtClean="0"/>
              <a:t> </a:t>
            </a:r>
            <a:r>
              <a:rPr lang="ru-RU" sz="3000" dirty="0"/>
              <a:t>- отбор проб, </a:t>
            </a:r>
            <a:endParaRPr lang="ru-RU" sz="3000" dirty="0" smtClean="0"/>
          </a:p>
          <a:p>
            <a:pPr marL="0" indent="0" algn="r">
              <a:buNone/>
            </a:pPr>
            <a:r>
              <a:rPr lang="ru-RU" sz="3000" b="1" i="1" dirty="0" err="1" smtClean="0"/>
              <a:t>canalization</a:t>
            </a:r>
            <a:r>
              <a:rPr lang="ru-RU" sz="3000" dirty="0" smtClean="0"/>
              <a:t> </a:t>
            </a:r>
            <a:r>
              <a:rPr lang="ru-RU" sz="3000" dirty="0"/>
              <a:t>- выправление рек, канализация, </a:t>
            </a:r>
            <a:r>
              <a:rPr lang="ru-RU" sz="3000" b="1" i="1" dirty="0" err="1"/>
              <a:t>industrial</a:t>
            </a:r>
            <a:r>
              <a:rPr lang="ru-RU" sz="3000" b="1" i="1" dirty="0"/>
              <a:t> </a:t>
            </a:r>
            <a:r>
              <a:rPr lang="ru-RU" sz="3000" dirty="0"/>
              <a:t>- промышленный, </a:t>
            </a:r>
            <a:r>
              <a:rPr lang="ru-RU" sz="3000" dirty="0" smtClean="0"/>
              <a:t>производственный</a:t>
            </a:r>
            <a:endParaRPr lang="ru-RU" sz="3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6269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55272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Выделяются термины,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компонентов.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структуре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 на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полносложные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неполносложные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полносложных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терминах присоединяется ко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 err="1"/>
              <a:t>underflow</a:t>
            </a:r>
            <a:r>
              <a:rPr lang="ru-RU" b="1" i="1" dirty="0"/>
              <a:t> </a:t>
            </a:r>
            <a:r>
              <a:rPr lang="ru-RU" dirty="0"/>
              <a:t>— </a:t>
            </a:r>
            <a:r>
              <a:rPr lang="ru-RU" dirty="0" err="1"/>
              <a:t>подрусловые</a:t>
            </a:r>
            <a:r>
              <a:rPr lang="ru-RU" dirty="0"/>
              <a:t> </a:t>
            </a:r>
            <a:r>
              <a:rPr lang="ru-RU" dirty="0" smtClean="0"/>
              <a:t>воды</a:t>
            </a:r>
          </a:p>
          <a:p>
            <a:pPr marL="0" indent="0">
              <a:buNone/>
            </a:pPr>
            <a:r>
              <a:rPr lang="ru-RU" b="1" i="1" dirty="0" err="1" smtClean="0"/>
              <a:t>windfall</a:t>
            </a:r>
            <a:r>
              <a:rPr lang="ru-RU" dirty="0" smtClean="0"/>
              <a:t> </a:t>
            </a:r>
            <a:r>
              <a:rPr lang="ru-RU" dirty="0"/>
              <a:t>— </a:t>
            </a:r>
            <a:r>
              <a:rPr lang="ru-RU" dirty="0" smtClean="0"/>
              <a:t>ветровал</a:t>
            </a:r>
          </a:p>
          <a:p>
            <a:pPr marL="0" indent="0">
              <a:buNone/>
            </a:pPr>
            <a:r>
              <a:rPr lang="ru-RU" b="1" i="1" dirty="0" err="1" smtClean="0"/>
              <a:t>oilspot</a:t>
            </a:r>
            <a:r>
              <a:rPr lang="ru-RU" b="1" i="1" dirty="0" smtClean="0"/>
              <a:t> </a:t>
            </a:r>
            <a:r>
              <a:rPr lang="ru-RU" dirty="0"/>
              <a:t>- нефтяное </a:t>
            </a:r>
            <a:r>
              <a:rPr lang="ru-RU" dirty="0" smtClean="0"/>
              <a:t>пятно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3368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507288" cy="61926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неполносложны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терминах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присоединяется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с помощью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соединительного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i="1" dirty="0"/>
              <a:t>o</a:t>
            </a:r>
            <a:r>
              <a:rPr lang="ru-RU" b="1" i="1" dirty="0" err="1" smtClean="0"/>
              <a:t>mbudsman</a:t>
            </a:r>
            <a:endParaRPr lang="ru-RU" b="1" i="1" dirty="0"/>
          </a:p>
          <a:p>
            <a:pPr marL="0" indent="0" algn="ctr">
              <a:buNone/>
            </a:pPr>
            <a:r>
              <a:rPr lang="ru-RU" dirty="0" smtClean="0"/>
              <a:t>омбудсмен, уполномоченный по рассмотрению жалоб</a:t>
            </a:r>
          </a:p>
          <a:p>
            <a:pPr marL="0" indent="0" algn="ctr">
              <a:buNone/>
            </a:pPr>
            <a:r>
              <a:rPr lang="ru-RU" b="1" i="1" dirty="0" err="1" smtClean="0"/>
              <a:t>wind-resistance</a:t>
            </a:r>
            <a:endParaRPr lang="en-US" b="1" i="1" dirty="0"/>
          </a:p>
          <a:p>
            <a:pPr marL="0" indent="0" algn="ctr">
              <a:buNone/>
            </a:pPr>
            <a:r>
              <a:rPr lang="ru-RU" dirty="0" smtClean="0"/>
              <a:t>ветроустойчивость</a:t>
            </a:r>
          </a:p>
          <a:p>
            <a:pPr marL="0" indent="0" algn="ctr">
              <a:buNone/>
            </a:pPr>
            <a:r>
              <a:rPr lang="ru-RU" b="1" i="1" dirty="0" err="1" smtClean="0"/>
              <a:t>host-plant</a:t>
            </a:r>
            <a:endParaRPr lang="en-US" b="1" i="1" dirty="0"/>
          </a:p>
          <a:p>
            <a:pPr marL="0" indent="0" algn="ctr">
              <a:buNone/>
            </a:pPr>
            <a:r>
              <a:rPr lang="ru-RU" dirty="0" smtClean="0"/>
              <a:t>растение-хозяин.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2506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</a:t>
            </a:r>
            <a:r>
              <a:rPr lang="ru-RU" b="1" dirty="0" smtClean="0"/>
              <a:t>ермины</a:t>
            </a:r>
            <a:r>
              <a:rPr lang="ru-RU" b="1" dirty="0"/>
              <a:t>, </a:t>
            </a:r>
            <a:r>
              <a:rPr lang="ru-RU" b="1" dirty="0" smtClean="0"/>
              <a:t>образованные </a:t>
            </a:r>
            <a:r>
              <a:rPr lang="ru-RU" b="1" dirty="0"/>
              <a:t>путем сложения целых </a:t>
            </a:r>
            <a:r>
              <a:rPr lang="ru-RU" b="1" dirty="0" smtClean="0"/>
              <a:t>слов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Выделяются </a:t>
            </a:r>
          </a:p>
          <a:p>
            <a:pPr marL="0" indent="0">
              <a:buNone/>
            </a:pPr>
            <a:r>
              <a:rPr lang="ru-RU" b="1" dirty="0" smtClean="0"/>
              <a:t>3</a:t>
            </a:r>
            <a:r>
              <a:rPr lang="ru-RU" dirty="0" smtClean="0"/>
              <a:t> модели словообразования: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/>
              <a:t>«существительное + существительное</a:t>
            </a:r>
            <a:r>
              <a:rPr lang="ru-RU" b="1" i="1" dirty="0" smtClean="0"/>
              <a:t>»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/>
              <a:t>«прилагательное + существительное</a:t>
            </a:r>
            <a:r>
              <a:rPr lang="ru-RU" b="1" i="1" dirty="0" smtClean="0"/>
              <a:t>»</a:t>
            </a:r>
            <a:endParaRPr lang="ru-RU" dirty="0"/>
          </a:p>
          <a:p>
            <a:pPr>
              <a:buFont typeface="Wingdings" pitchFamily="2" charset="2"/>
              <a:buChar char="v"/>
            </a:pPr>
            <a:r>
              <a:rPr lang="ru-RU" b="1" i="1" dirty="0"/>
              <a:t>«наречие + существительное</a:t>
            </a:r>
            <a:r>
              <a:rPr lang="ru-RU" b="1" i="1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2876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00042"/>
            <a:ext cx="5829312" cy="562612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настоящей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проектной работы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определяется наличием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возросшего интереса к данной области научных знаний и практической необходимостью изучения лингвистических особенностей экологической терминологической лексики, и в частности английской терминологии в экологии.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2506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Модель «</a:t>
            </a:r>
            <a:r>
              <a:rPr lang="ru-RU" b="1" i="1" dirty="0" smtClean="0"/>
              <a:t>существительное </a:t>
            </a:r>
            <a:r>
              <a:rPr lang="ru-RU" b="1" i="1" dirty="0"/>
              <a:t>+ </a:t>
            </a:r>
            <a:r>
              <a:rPr lang="ru-RU" b="1" i="1" dirty="0" smtClean="0"/>
              <a:t>существительное»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500682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 smtClean="0"/>
              <a:t>pipe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err="1"/>
              <a:t>line</a:t>
            </a:r>
            <a:r>
              <a:rPr lang="ru-RU" dirty="0"/>
              <a:t> = </a:t>
            </a:r>
            <a:r>
              <a:rPr lang="ru-RU" b="1" i="1" dirty="0" err="1"/>
              <a:t>pipeline</a:t>
            </a:r>
            <a:r>
              <a:rPr lang="ru-RU" dirty="0"/>
              <a:t> </a:t>
            </a:r>
            <a:r>
              <a:rPr lang="ru-RU" dirty="0" smtClean="0"/>
              <a:t>(трубопровод)</a:t>
            </a:r>
          </a:p>
          <a:p>
            <a:pPr marL="0" indent="0">
              <a:buNone/>
            </a:pPr>
            <a:r>
              <a:rPr lang="ru-RU" dirty="0" err="1" smtClean="0"/>
              <a:t>sink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err="1"/>
              <a:t>hole</a:t>
            </a:r>
            <a:r>
              <a:rPr lang="ru-RU" dirty="0"/>
              <a:t> = </a:t>
            </a:r>
            <a:r>
              <a:rPr lang="ru-RU" b="1" i="1" dirty="0" err="1"/>
              <a:t>sinkhole</a:t>
            </a:r>
            <a:r>
              <a:rPr lang="ru-RU" b="1" i="1" dirty="0"/>
              <a:t> </a:t>
            </a:r>
            <a:endParaRPr lang="ru-RU" b="1" i="1" dirty="0" smtClean="0"/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воронка </a:t>
            </a:r>
            <a:r>
              <a:rPr lang="ru-RU" dirty="0" smtClean="0"/>
              <a:t>просасывания)</a:t>
            </a:r>
          </a:p>
          <a:p>
            <a:pPr marL="0" indent="0">
              <a:buNone/>
            </a:pPr>
            <a:r>
              <a:rPr lang="ru-RU" dirty="0" err="1" smtClean="0"/>
              <a:t>hail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err="1"/>
              <a:t>storm</a:t>
            </a:r>
            <a:r>
              <a:rPr lang="ru-RU" dirty="0"/>
              <a:t> = </a:t>
            </a:r>
            <a:r>
              <a:rPr lang="ru-RU" b="1" i="1" dirty="0" err="1"/>
              <a:t>hailstorm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dirty="0"/>
              <a:t>гроза или ливень с </a:t>
            </a:r>
            <a:r>
              <a:rPr lang="ru-RU" dirty="0" smtClean="0"/>
              <a:t>градом)</a:t>
            </a:r>
          </a:p>
          <a:p>
            <a:pPr marL="0" indent="0">
              <a:buNone/>
            </a:pPr>
            <a:r>
              <a:rPr lang="ru-RU" dirty="0" err="1" smtClean="0"/>
              <a:t>thunder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err="1"/>
              <a:t>storm</a:t>
            </a:r>
            <a:r>
              <a:rPr lang="ru-RU" dirty="0"/>
              <a:t> = </a:t>
            </a:r>
            <a:r>
              <a:rPr lang="ru-RU" b="1" i="1" dirty="0" err="1"/>
              <a:t>thunderstorm</a:t>
            </a:r>
            <a:r>
              <a:rPr lang="ru-RU" b="1" i="1" dirty="0"/>
              <a:t> </a:t>
            </a:r>
            <a:r>
              <a:rPr lang="ru-RU" dirty="0" smtClean="0"/>
              <a:t>(гроза)</a:t>
            </a:r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err="1" smtClean="0"/>
              <a:t>snow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err="1"/>
              <a:t>storm</a:t>
            </a:r>
            <a:r>
              <a:rPr lang="ru-RU" dirty="0"/>
              <a:t> = </a:t>
            </a:r>
            <a:r>
              <a:rPr lang="ru-RU" b="1" i="1" dirty="0" err="1"/>
              <a:t>snowstorm</a:t>
            </a:r>
            <a:r>
              <a:rPr lang="ru-RU" dirty="0"/>
              <a:t> (метель, буран, снежная буря, </a:t>
            </a:r>
            <a:r>
              <a:rPr lang="ru-RU" dirty="0" smtClean="0"/>
              <a:t>вьюга)</a:t>
            </a:r>
          </a:p>
          <a:p>
            <a:pPr marL="0" indent="0" algn="r">
              <a:buNone/>
            </a:pPr>
            <a:r>
              <a:rPr lang="ru-RU" dirty="0" err="1" smtClean="0"/>
              <a:t>sand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err="1"/>
              <a:t>storm</a:t>
            </a:r>
            <a:r>
              <a:rPr lang="ru-RU" dirty="0"/>
              <a:t> = </a:t>
            </a:r>
            <a:r>
              <a:rPr lang="ru-RU" b="1" i="1" dirty="0" err="1"/>
              <a:t>sandstorm</a:t>
            </a:r>
            <a:r>
              <a:rPr lang="ru-RU" dirty="0"/>
              <a:t> (песчаная буря в </a:t>
            </a:r>
            <a:r>
              <a:rPr lang="ru-RU" dirty="0" smtClean="0"/>
              <a:t>пустыне)</a:t>
            </a:r>
          </a:p>
          <a:p>
            <a:pPr marL="0" indent="0" algn="r">
              <a:buNone/>
            </a:pPr>
            <a:r>
              <a:rPr lang="ru-RU" b="1" i="1" dirty="0" err="1" smtClean="0"/>
              <a:t>sea</a:t>
            </a:r>
            <a:r>
              <a:rPr lang="ru-RU" b="1" i="1" dirty="0" smtClean="0"/>
              <a:t> </a:t>
            </a:r>
            <a:r>
              <a:rPr lang="ru-RU" b="1" i="1" dirty="0" err="1"/>
              <a:t>pollution</a:t>
            </a:r>
            <a:r>
              <a:rPr lang="ru-RU" b="1" i="1" dirty="0"/>
              <a:t> </a:t>
            </a:r>
            <a:r>
              <a:rPr lang="ru-RU" dirty="0"/>
              <a:t>(загрязнение водной поверхности земного </a:t>
            </a:r>
            <a:r>
              <a:rPr lang="ru-RU" dirty="0" smtClean="0"/>
              <a:t>шара)</a:t>
            </a:r>
          </a:p>
          <a:p>
            <a:pPr marL="0" indent="0" algn="r">
              <a:buNone/>
            </a:pPr>
            <a:r>
              <a:rPr lang="ru-RU" b="1" i="1" dirty="0" err="1" smtClean="0"/>
              <a:t>acid</a:t>
            </a:r>
            <a:r>
              <a:rPr lang="ru-RU" b="1" i="1" dirty="0" smtClean="0"/>
              <a:t> </a:t>
            </a:r>
            <a:r>
              <a:rPr lang="ru-RU" b="1" i="1" dirty="0" err="1"/>
              <a:t>pollution</a:t>
            </a:r>
            <a:r>
              <a:rPr lang="ru-RU" b="1" i="1" dirty="0"/>
              <a:t> </a:t>
            </a:r>
            <a:r>
              <a:rPr lang="ru-RU" dirty="0"/>
              <a:t>(кислотное </a:t>
            </a:r>
            <a:r>
              <a:rPr lang="ru-RU" dirty="0" smtClean="0"/>
              <a:t>загрязнение)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1557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66928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</a:t>
            </a:r>
            <a:r>
              <a:rPr lang="ru-RU" b="1" dirty="0" smtClean="0"/>
              <a:t>одель </a:t>
            </a:r>
            <a:r>
              <a:rPr lang="ru-RU" b="1" i="1" dirty="0"/>
              <a:t>«прилагательное + существительное»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2048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 smtClean="0"/>
              <a:t>water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err="1"/>
              <a:t>way</a:t>
            </a:r>
            <a:r>
              <a:rPr lang="ru-RU" dirty="0"/>
              <a:t> = </a:t>
            </a:r>
            <a:r>
              <a:rPr lang="ru-RU" b="1" i="1" dirty="0" err="1"/>
              <a:t>waterway</a:t>
            </a:r>
            <a:r>
              <a:rPr lang="ru-RU" dirty="0"/>
              <a:t> (водный </a:t>
            </a:r>
            <a:r>
              <a:rPr lang="ru-RU" dirty="0" smtClean="0"/>
              <a:t>путь)</a:t>
            </a:r>
          </a:p>
          <a:p>
            <a:pPr marL="0" indent="0">
              <a:buNone/>
            </a:pPr>
            <a:r>
              <a:rPr lang="ru-RU" dirty="0" err="1" smtClean="0"/>
              <a:t>low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err="1"/>
              <a:t>cost</a:t>
            </a:r>
            <a:r>
              <a:rPr lang="ru-RU" dirty="0"/>
              <a:t> = </a:t>
            </a:r>
            <a:r>
              <a:rPr lang="ru-RU" b="1" i="1" dirty="0" err="1"/>
              <a:t>low-cost</a:t>
            </a:r>
            <a:r>
              <a:rPr lang="ru-RU" b="1" i="1" dirty="0"/>
              <a:t> </a:t>
            </a:r>
            <a:r>
              <a:rPr lang="ru-RU" dirty="0"/>
              <a:t>(</a:t>
            </a:r>
            <a:r>
              <a:rPr lang="ru-RU" dirty="0" err="1"/>
              <a:t>малозатратный</a:t>
            </a:r>
            <a:r>
              <a:rPr lang="ru-RU" dirty="0"/>
              <a:t>, недорогой).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1557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</a:t>
            </a:r>
            <a:r>
              <a:rPr lang="ru-RU" b="1" dirty="0" smtClean="0"/>
              <a:t>одель</a:t>
            </a:r>
            <a:r>
              <a:rPr lang="ru-RU" dirty="0" smtClean="0"/>
              <a:t> </a:t>
            </a:r>
            <a:r>
              <a:rPr lang="ru-RU" b="1" i="1" dirty="0"/>
              <a:t>«наречие + существительное»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err="1" smtClean="0"/>
              <a:t>under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err="1"/>
              <a:t>flow</a:t>
            </a:r>
            <a:r>
              <a:rPr lang="ru-RU" dirty="0"/>
              <a:t> = </a:t>
            </a:r>
            <a:r>
              <a:rPr lang="ru-RU" b="1" i="1" dirty="0" err="1"/>
              <a:t>underflow</a:t>
            </a:r>
            <a:r>
              <a:rPr lang="ru-RU" b="1" i="1" dirty="0"/>
              <a:t> </a:t>
            </a:r>
            <a:endParaRPr lang="ru-RU" b="1" i="1" dirty="0" smtClean="0"/>
          </a:p>
          <a:p>
            <a:pPr marL="0" indent="0" algn="ctr">
              <a:buNone/>
            </a:pPr>
            <a:r>
              <a:rPr lang="ru-RU" dirty="0" smtClean="0"/>
              <a:t>(</a:t>
            </a:r>
            <a:r>
              <a:rPr lang="ru-RU" dirty="0" err="1"/>
              <a:t>подрусловые</a:t>
            </a:r>
            <a:r>
              <a:rPr lang="ru-RU" dirty="0"/>
              <a:t> воды, </a:t>
            </a:r>
            <a:r>
              <a:rPr lang="ru-RU" dirty="0" err="1"/>
              <a:t>подрусловый</a:t>
            </a:r>
            <a:r>
              <a:rPr lang="ru-RU" dirty="0"/>
              <a:t> поток</a:t>
            </a:r>
            <a:r>
              <a:rPr lang="ru-RU" dirty="0" smtClean="0"/>
              <a:t>)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1557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4437112"/>
            <a:ext cx="4464496" cy="2420888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Все </a:t>
            </a:r>
            <a:r>
              <a:rPr lang="ru-RU" dirty="0"/>
              <a:t>вышесказанное дает возможность сделать ряд </a:t>
            </a:r>
            <a:r>
              <a:rPr lang="ru-RU" dirty="0" smtClean="0"/>
              <a:t>выводов</a:t>
            </a:r>
            <a:r>
              <a:rPr lang="ru-RU" dirty="0"/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34224"/>
            <a:ext cx="5408967" cy="4056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40907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5410944" cy="6120680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1.</a:t>
            </a:r>
            <a:r>
              <a:rPr lang="ru-RU" b="1" dirty="0"/>
              <a:t> Необходимо </a:t>
            </a:r>
            <a:r>
              <a:rPr lang="ru-RU" dirty="0"/>
              <a:t>изучение экологической терминологии.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2. Большая часть употребляемых терминов является </a:t>
            </a:r>
            <a:r>
              <a:rPr lang="ru-RU" b="1" dirty="0"/>
              <a:t>английской лексикой</a:t>
            </a:r>
            <a:r>
              <a:rPr lang="ru-RU" dirty="0"/>
              <a:t>, что делает ее для нас интересной с практической точки зрения.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4096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951" y="-32718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0" y="403660"/>
            <a:ext cx="6326610" cy="644222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dirty="0" smtClean="0"/>
              <a:t>3</a:t>
            </a:r>
            <a:r>
              <a:rPr lang="ru-RU" sz="3400" dirty="0" smtClean="0"/>
              <a:t>. </a:t>
            </a:r>
            <a:r>
              <a:rPr lang="ru-RU" sz="3400" dirty="0"/>
              <a:t>А</a:t>
            </a:r>
            <a:r>
              <a:rPr lang="ru-RU" sz="3400" dirty="0" smtClean="0"/>
              <a:t>нглийская </a:t>
            </a:r>
            <a:r>
              <a:rPr lang="ru-RU" sz="3400" dirty="0" smtClean="0"/>
              <a:t>экологическая терминология не простой набор слов. Это – </a:t>
            </a:r>
            <a:r>
              <a:rPr lang="ru-RU" sz="3400" b="1" dirty="0" smtClean="0"/>
              <a:t>система</a:t>
            </a:r>
            <a:r>
              <a:rPr lang="ru-RU" sz="3400" dirty="0" smtClean="0"/>
              <a:t>, в которой есть все необходимые словообразовательные и семантические средства, что дает возможность роста числа лексических единиц и пополнения экологического словаря.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2006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26" y="0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7"/>
            <a:ext cx="6048672" cy="651423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dirty="0" smtClean="0"/>
              <a:t>4</a:t>
            </a:r>
            <a:r>
              <a:rPr lang="ru-RU" sz="3400" dirty="0" smtClean="0"/>
              <a:t>. Процесс пополнения экологического словаря, как составная часть лексических изменений в языке представляет для нас </a:t>
            </a:r>
            <a:r>
              <a:rPr lang="ru-RU" sz="3400" b="1" dirty="0" smtClean="0"/>
              <a:t>практическую значимость</a:t>
            </a:r>
            <a:r>
              <a:rPr lang="ru-RU" sz="3400" dirty="0" smtClean="0"/>
              <a:t>, так как дает непосредственную возможность расширить наши практические знания в области английского словообразования.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74091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917" y="1111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ресурсы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0405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http://study-english.info/pollution.php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http://www.metod-kopilka.ru/angliyskiy_yazyk_kak_politika_v_ekologichesko </a:t>
            </a:r>
            <a:r>
              <a:rPr lang="en-US" dirty="0" err="1" smtClean="0">
                <a:hlinkClick r:id="rId4"/>
              </a:rPr>
              <a:t>y_sfere_terminy_sistemy_ekologii_v_angliyskom</a:t>
            </a:r>
            <a:r>
              <a:rPr lang="en-US" dirty="0" smtClean="0">
                <a:hlinkClick r:id="rId4"/>
              </a:rPr>
              <a:t>_- 28572.htm</a:t>
            </a: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http://window.edu.ru/catalog/pdf2txt/750/62750/32809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>
                <a:hlinkClick r:id="rId6"/>
              </a:rPr>
              <a:t>http://tonail.com/</a:t>
            </a:r>
            <a:r>
              <a:rPr lang="ru-RU" dirty="0" smtClean="0">
                <a:hlinkClick r:id="rId6"/>
              </a:rPr>
              <a:t>экология-на-английском-лексика/</a:t>
            </a:r>
            <a:r>
              <a:rPr lang="en-US" dirty="0" smtClean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7"/>
              </a:rPr>
              <a:t>http://cheloveknauka.com/stanovlenie-i-razvitie-terminov-sistemy-ekologiya-v-angliyskom-yazyke#ixzz4bLRQbKZE</a:t>
            </a:r>
            <a:r>
              <a:rPr lang="en-US" dirty="0" smtClean="0"/>
              <a:t>)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8459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637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проектной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исторического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становления и развития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английской экологической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терминологии, определение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круга слов, являющихся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экологическими терминами,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языковой анализ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терминов.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3368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5257808" cy="120334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проектной работы: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 fontScale="62500" lnSpcReduction="20000"/>
          </a:bodyPr>
          <a:lstStyle/>
          <a:p>
            <a:pPr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истории формирования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английской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экологической терминологии,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экстралингвистических и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внутриязыковых факторов, влияющих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становление данной группы слов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определяющих ее специфику; 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изучение структурных особенностей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английских экологических терминов; 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выделение определенных тематических групп,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которые можно разделить изучаемую лексику;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проектной работы решались следующие практические задачи: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описание и языковой анализ выявленных единиц;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составление словаря английских экологических терминов.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720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5780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Методы исследования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Настоящая работа представляет </a:t>
            </a:r>
          </a:p>
          <a:p>
            <a:pPr>
              <a:buNone/>
            </a:pPr>
            <a:r>
              <a:rPr lang="ru-RU" dirty="0"/>
              <a:t>с</a:t>
            </a:r>
            <a:r>
              <a:rPr lang="ru-RU" dirty="0" smtClean="0"/>
              <a:t>обой </a:t>
            </a:r>
            <a:r>
              <a:rPr lang="ru-RU" b="1" dirty="0" smtClean="0"/>
              <a:t>теоретическое изложение </a:t>
            </a:r>
          </a:p>
          <a:p>
            <a:pPr>
              <a:buNone/>
            </a:pPr>
            <a:r>
              <a:rPr lang="ru-RU" dirty="0" smtClean="0"/>
              <a:t>исследуемого материала.</a:t>
            </a:r>
          </a:p>
          <a:p>
            <a:pPr>
              <a:buNone/>
            </a:pPr>
            <a:r>
              <a:rPr lang="ru-RU" dirty="0" smtClean="0"/>
              <a:t>Данный аспект определил выбор следующих </a:t>
            </a:r>
            <a:r>
              <a:rPr lang="ru-RU" b="1" dirty="0" smtClean="0"/>
              <a:t>теоретических методов исследования</a:t>
            </a:r>
            <a:r>
              <a:rPr lang="ru-RU" dirty="0" smtClean="0"/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/>
              <a:t>Изучение и обобщение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/>
              <a:t>Анализ и синтез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/>
              <a:t>Классификация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3270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Теоретическая значимость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 smtClean="0"/>
              <a:t>Теоретическая значимость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настоящей проектной работы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определяется </a:t>
            </a:r>
            <a:r>
              <a:rPr lang="ru-RU" b="1" dirty="0" smtClean="0"/>
              <a:t>языковой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ценностью</a:t>
            </a:r>
            <a:r>
              <a:rPr lang="ru-RU" dirty="0" smtClean="0"/>
              <a:t> отобранного лексического материала. 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Языковой материал настоящего исследования может быть рассмотрен как </a:t>
            </a:r>
            <a:r>
              <a:rPr lang="ru-RU" b="1" dirty="0" smtClean="0"/>
              <a:t>составная часть терминологического словаря</a:t>
            </a:r>
            <a:r>
              <a:rPr lang="ru-RU" dirty="0" smtClean="0"/>
              <a:t> английского языка.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8802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Практическая значимость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5338936" cy="568863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Д</a:t>
            </a:r>
            <a:r>
              <a:rPr lang="ru-RU" b="1" dirty="0" smtClean="0"/>
              <a:t>ополнительный материал </a:t>
            </a:r>
            <a:r>
              <a:rPr lang="ru-RU" dirty="0" smtClean="0"/>
              <a:t>для</a:t>
            </a:r>
            <a:r>
              <a:rPr lang="ru-RU" dirty="0" smtClean="0"/>
              <a:t> школьного курса английского </a:t>
            </a:r>
            <a:r>
              <a:rPr lang="ru-RU" dirty="0" smtClean="0"/>
              <a:t>языка  </a:t>
            </a:r>
            <a:r>
              <a:rPr lang="ru-RU" b="1" dirty="0" smtClean="0"/>
              <a:t>«</a:t>
            </a:r>
            <a:r>
              <a:rPr lang="en-US" b="1" dirty="0" smtClean="0"/>
              <a:t>Rainbow English</a:t>
            </a:r>
            <a:r>
              <a:rPr lang="ru-RU" b="1" dirty="0" smtClean="0"/>
              <a:t>» </a:t>
            </a:r>
            <a:r>
              <a:rPr lang="ru-RU" dirty="0" smtClean="0"/>
              <a:t>для </a:t>
            </a:r>
            <a:r>
              <a:rPr lang="ru-RU" b="1" dirty="0" smtClean="0"/>
              <a:t>7 </a:t>
            </a:r>
            <a:r>
              <a:rPr lang="ru-RU" dirty="0" smtClean="0"/>
              <a:t>класса по теме </a:t>
            </a:r>
            <a:r>
              <a:rPr lang="ru-RU" b="1" dirty="0" smtClean="0"/>
              <a:t>«</a:t>
            </a:r>
            <a:r>
              <a:rPr lang="en-US" b="1" dirty="0" smtClean="0"/>
              <a:t>The ABC of Ecology</a:t>
            </a:r>
            <a:r>
              <a:rPr lang="ru-RU" b="1" dirty="0" smtClean="0"/>
              <a:t>» </a:t>
            </a:r>
            <a:r>
              <a:rPr lang="ru-RU" dirty="0" smtClean="0"/>
              <a:t>(Экологическая азбука) и в курсах английского языка , где изучаются темы, связанные с экологией.</a:t>
            </a:r>
          </a:p>
          <a:p>
            <a:r>
              <a:rPr lang="ru-RU" b="1" dirty="0" smtClean="0"/>
              <a:t>Практические результаты</a:t>
            </a:r>
            <a:r>
              <a:rPr lang="ru-RU" dirty="0" smtClean="0"/>
              <a:t>, представленные в таблице и </a:t>
            </a:r>
            <a:r>
              <a:rPr lang="ru-RU" dirty="0" smtClean="0"/>
              <a:t>кластере в </a:t>
            </a:r>
            <a:r>
              <a:rPr lang="ru-RU" dirty="0" smtClean="0"/>
              <a:t>Приложениях, представляют интерес и могут быть полезны учащимся для </a:t>
            </a:r>
            <a:r>
              <a:rPr lang="ru-RU" b="1" dirty="0" smtClean="0"/>
              <a:t>повышения </a:t>
            </a:r>
            <a:r>
              <a:rPr lang="ru-RU" dirty="0" smtClean="0"/>
              <a:t>своего </a:t>
            </a:r>
            <a:r>
              <a:rPr lang="ru-RU" b="1" dirty="0" smtClean="0"/>
              <a:t>образовательного потенциала </a:t>
            </a:r>
            <a:r>
              <a:rPr lang="ru-RU" dirty="0" smtClean="0"/>
              <a:t>при изучении тем, связанных с экологией.</a:t>
            </a:r>
          </a:p>
          <a:p>
            <a:r>
              <a:rPr lang="ru-RU" dirty="0" smtClean="0"/>
              <a:t>Данный практический материал целесообразно использовать на занятиях </a:t>
            </a:r>
            <a:r>
              <a:rPr lang="ru-RU" b="1" dirty="0" smtClean="0"/>
              <a:t>языкового кружка </a:t>
            </a:r>
            <a:r>
              <a:rPr lang="ru-RU" dirty="0" smtClean="0"/>
              <a:t>и </a:t>
            </a:r>
            <a:r>
              <a:rPr lang="ru-RU" b="1" dirty="0" smtClean="0"/>
              <a:t>факультативных занятиях</a:t>
            </a:r>
            <a:r>
              <a:rPr lang="ru-RU" dirty="0" smtClean="0"/>
              <a:t>, для </a:t>
            </a:r>
            <a:r>
              <a:rPr lang="ru-RU" b="1" dirty="0" smtClean="0"/>
              <a:t>подготовки к урокам и экзаменам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Практический материал данного проекта может представлять </a:t>
            </a:r>
            <a:r>
              <a:rPr lang="ru-RU" dirty="0" smtClean="0"/>
              <a:t>интерес для </a:t>
            </a:r>
            <a:r>
              <a:rPr lang="ru-RU" dirty="0" smtClean="0"/>
              <a:t>учителей английского языка  в планировании учебной работы по </a:t>
            </a:r>
            <a:r>
              <a:rPr lang="ru-RU" b="1" dirty="0" smtClean="0"/>
              <a:t>страноведению</a:t>
            </a:r>
            <a:r>
              <a:rPr lang="ru-RU" dirty="0" smtClean="0"/>
              <a:t> и в создании </a:t>
            </a:r>
            <a:r>
              <a:rPr lang="ru-RU" b="1" dirty="0" smtClean="0"/>
              <a:t>элективных курсов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2764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763"/>
            <a:ext cx="9242426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формирования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английской экологической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терминологии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5688632" cy="48965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Зарождение экологии началось в глубокой древности. Элементы экологического подхода к воззрению на природу, на живые организмы, на их зависимость от среды обитания можно обнаружить на начальных этапах становления ботаники, зоологии и развития сельского хозяйства.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8476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</TotalTime>
  <Words>1528</Words>
  <Application>Microsoft Office PowerPoint</Application>
  <PresentationFormat>Экран (4:3)</PresentationFormat>
  <Paragraphs>270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XV районная проектно-исследовательская  конференция школьников «Я и мир вокруг» </vt:lpstr>
      <vt:lpstr>Проблема и актуальность настоящей проектной работы</vt:lpstr>
      <vt:lpstr>Презентация PowerPoint</vt:lpstr>
      <vt:lpstr>Цель проектной работы</vt:lpstr>
      <vt:lpstr> Задачи проектной работы:  </vt:lpstr>
      <vt:lpstr>Методы исследования</vt:lpstr>
      <vt:lpstr>Теоретическая значимость</vt:lpstr>
      <vt:lpstr>Практическая значимость</vt:lpstr>
      <vt:lpstr>История формирования  английской экологической терминологии </vt:lpstr>
      <vt:lpstr>Первые экологические термины английского языка</vt:lpstr>
      <vt:lpstr>Презентация PowerPoint</vt:lpstr>
      <vt:lpstr>Группа слов  «Air qualities»</vt:lpstr>
      <vt:lpstr>Группа слов  «Physical and chemical properties of air» </vt:lpstr>
      <vt:lpstr>Словарь экологических терминов в 18 веке</vt:lpstr>
      <vt:lpstr> Группа терминов «Atmosphere» </vt:lpstr>
      <vt:lpstr>Группа слов  «Air qualities»</vt:lpstr>
      <vt:lpstr>Группа слов  «Physical and chemical properties of air» </vt:lpstr>
      <vt:lpstr>Группа терминов «Sciences»</vt:lpstr>
      <vt:lpstr>Группа слов  «Air circulation»</vt:lpstr>
      <vt:lpstr>Словарь  экологических терминов  в XIX веке</vt:lpstr>
      <vt:lpstr>Презентация PowerPoint</vt:lpstr>
      <vt:lpstr>Взаимодействие с другими науками</vt:lpstr>
      <vt:lpstr>Презентация PowerPoint</vt:lpstr>
      <vt:lpstr>Презентация PowerPoint</vt:lpstr>
      <vt:lpstr>Экологическая терминология (схема)</vt:lpstr>
      <vt:lpstr>Семантические особенности английской экологической терминологии</vt:lpstr>
      <vt:lpstr>Презентация PowerPoint</vt:lpstr>
      <vt:lpstr>Презентация PowerPoint</vt:lpstr>
      <vt:lpstr>Термины, образованные путем сложения целых слов</vt:lpstr>
      <vt:lpstr>Модель «существительное + существительное»</vt:lpstr>
      <vt:lpstr>Модель «прилагательное + существительное»</vt:lpstr>
      <vt:lpstr>Модель «наречие + существительное»</vt:lpstr>
      <vt:lpstr>Заключение</vt:lpstr>
      <vt:lpstr>Презентация PowerPoint</vt:lpstr>
      <vt:lpstr>Презентация PowerPoint</vt:lpstr>
      <vt:lpstr>Презентация PowerPoint</vt:lpstr>
      <vt:lpstr>Электронные ресурсы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терминология  в английском языке</dc:title>
  <dc:creator>Мы</dc:creator>
  <cp:lastModifiedBy>Данила</cp:lastModifiedBy>
  <cp:revision>41</cp:revision>
  <dcterms:created xsi:type="dcterms:W3CDTF">2017-03-18T15:57:03Z</dcterms:created>
  <dcterms:modified xsi:type="dcterms:W3CDTF">2017-04-02T21:17:13Z</dcterms:modified>
</cp:coreProperties>
</file>