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3"/>
  </p:notesMasterIdLst>
  <p:sldIdLst>
    <p:sldId id="256" r:id="rId2"/>
    <p:sldId id="270" r:id="rId3"/>
    <p:sldId id="278" r:id="rId4"/>
    <p:sldId id="279" r:id="rId5"/>
    <p:sldId id="280" r:id="rId6"/>
    <p:sldId id="281" r:id="rId7"/>
    <p:sldId id="271" r:id="rId8"/>
    <p:sldId id="276" r:id="rId9"/>
    <p:sldId id="282" r:id="rId10"/>
    <p:sldId id="283" r:id="rId11"/>
    <p:sldId id="284" r:id="rId12"/>
    <p:sldId id="285" r:id="rId13"/>
    <p:sldId id="277" r:id="rId14"/>
    <p:sldId id="290" r:id="rId15"/>
    <p:sldId id="288" r:id="rId16"/>
    <p:sldId id="289" r:id="rId17"/>
    <p:sldId id="272" r:id="rId18"/>
    <p:sldId id="286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97FB"/>
    <a:srgbClr val="7544FE"/>
    <a:srgbClr val="E0D8DB"/>
    <a:srgbClr val="CAFDB1"/>
    <a:srgbClr val="FAF9BD"/>
    <a:srgbClr val="FEBEF0"/>
    <a:srgbClr val="B9EE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44" autoAdjust="0"/>
  </p:normalViewPr>
  <p:slideViewPr>
    <p:cSldViewPr snapToGrid="0">
      <p:cViewPr varScale="1">
        <p:scale>
          <a:sx n="64" d="100"/>
          <a:sy n="64" d="100"/>
        </p:scale>
        <p:origin x="-96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F5B0D7-E511-4687-8EEC-492E998B0B62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BBDC2-65B6-4E71-9EFA-C56F24D7D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69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BBDC2-65B6-4E71-9EFA-C56F24D7DD5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218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8797AE-4819-4AEB-BDFA-269B9BA9BE33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E8A4B3-5768-4174-8990-1BB14804F18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bel.biz/afisha/articles/mezhdunarodnyj-festival-ekologicheskogo-kino" TargetMode="External"/><Relationship Id="rId3" Type="http://schemas.openxmlformats.org/officeDocument/2006/relationships/hyperlink" Target="http://eco.vrnlib.ru/eto-polezno/ekologiya-v-kino/" TargetMode="External"/><Relationship Id="rId7" Type="http://schemas.openxmlformats.org/officeDocument/2006/relationships/hyperlink" Target="http://livingasia.online/2016/09/28/13_ecofilms/" TargetMode="External"/><Relationship Id="rId2" Type="http://schemas.openxmlformats.org/officeDocument/2006/relationships/hyperlink" Target="http://yandex.ru/clck/jsredir?from=yandex.ru;search/;web;;&amp;text=&amp;etext=1358.BMNxkksCYL7t-xCz9YKg0kvDPYj-DlFDwAD4jfGdNYbCB9UFz7wwST1C-P5EmRAgmQ27VZL43ylv_mUuSKrgv65oBH-uYC99OO3r2odVp9tt9hPZ50doWA09j7keD8Ok.9494b6686690c5f0fa15bb11f6bac72bfa991eed&amp;uuid=&amp;state=PEtFfuTeVD4jaxywoSUvtJXex15Wcbo_WC5IbL5gF2nA55R7BZzfUbx-UGhzxgeV&amp;data=UlNrNmk5WktYejY4cHFySjRXSWhXQzdLY3hSTVNzV2ZCVXgzZzFIWmJXenZzcWVyWFlYWkd2VFdtUjNOQXByUmd1VnBWd28xYmRQQjhObnppU0o4YjJHS2ZsUXk5VU5faTBCSEd6OHZLQ3c&amp;b64e=2&amp;sign=2f4a72f144be153eea1a4c220373d8f1&amp;keyno=0&amp;cst=AiuY0DBWFJ4CiF6OxvZkNCXQvqLxsNV9sdXdVlBYuYaSkOe3HaZbWQ7nvmw1NWh0J5-TM6FVCdBsPCsr7PwzF1QlmtbqBIRLUwoh5X1nYMd3EL1v3VPm5vfiJBNilvMbRbJAZek2Hx8z5PhYdpM3OAv9g-f19KjVqEWkR_b8po2ejFEUKJmsdpDaSlaMKT6IMI60bEy3gNzdd4Tt76aCdspg9ev1LO416RJ7yv_ZZtYxzyMtkmUHnXonYGe0CGHAY-8yxX8krusLxePysPqU_1NQ25KoV99mKgZL_wgrh5JzpjYvywGHUDJR62yHrKIY6A0DundNefnQSnkx6imBx0bRQTuA1iWfWUN6HPu8lIOsgiZrXwH4O_nEFa1W9R1bc-XKmi8SFnA5EACuLCgY9Ch-vLciPbam7r9CSaCjcdYysDehWbunZKZFexbwECenGhm2tbyFPIValQ_AHJ0QARmAgQc7cPCitCxOKNkNu5cByh-1fdXFTxhOyP3yWaUYcw1q2M_XoWUO7VWdq75rdYnL3p6Lljq2BPDcHyLkDjRZW01OPYv0VvxXwpkbhLCIHuedQgMwvd8&amp;ref=orjY4mGPRjk5boDnW0uvlrrd71vZw9kpeXY2Fwc-snXWEuKJT3EBhfPuIjkvD3O8xRlVowSkGUcJPnpz2DAszHV4TDFX3ChZPOk9pRye2aJ_lZ_7IGZt9lxf8D8B_Llia3x4u670BlbK7FXwiUPO9xdeAFoflKtwKj9aYgXbOVgbBY5A0B9Yj6XaX0DITBNyECf-CMmA-g0ceR6RYrfsezpcVoC6gZq1EQIN5mI_MhD5LMUk-L5VvJR_pHMeThG-WCG1hvG0Rx8lj0Cz-19CFyzwmrJwtNW16Zx2Qe5Il3Sotnaul1y4CpQ1-6H_mWhi&amp;l10n=ru&amp;cts=1488467266201&amp;mc=4.403419919770187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azetagreencity.ru/2017/01/30/interesnye-filmy-ob-ekologii" TargetMode="External"/><Relationship Id="rId5" Type="http://schemas.openxmlformats.org/officeDocument/2006/relationships/hyperlink" Target="http://recyclemag.ru/article/eco-movies" TargetMode="External"/><Relationship Id="rId4" Type="http://schemas.openxmlformats.org/officeDocument/2006/relationships/hyperlink" Target="http://theecology.ru/interesting/mirovye-filmy-ob-ekologii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&#1041;&#1101;&#1084;&#1073;&#1080;_(&#1084;&#1091;&#1083;&#1100;&#1090;&#1092;&#1080;&#1083;&#1100;&#1084;)" TargetMode="External"/><Relationship Id="rId3" Type="http://schemas.openxmlformats.org/officeDocument/2006/relationships/hyperlink" Target="http://www.ecocup.ru/2014/09/08/how-green-documentaries-may-help-to-save-the-world/" TargetMode="External"/><Relationship Id="rId7" Type="http://schemas.openxmlformats.org/officeDocument/2006/relationships/hyperlink" Target="https://www.youtube.com/watch?v=_T6e3QBMI5Q" TargetMode="External"/><Relationship Id="rId2" Type="http://schemas.openxmlformats.org/officeDocument/2006/relationships/hyperlink" Target="http://moseco.livejournal.com/20382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kinopoisk.ru/film/466549/?parent-reqid=1489511534995779-1510676871974502283724993-sas1-5520" TargetMode="External"/><Relationship Id="rId5" Type="http://schemas.openxmlformats.org/officeDocument/2006/relationships/hyperlink" Target="https://en.wikipedia.org/wiki/Fuel_(film)" TargetMode="External"/><Relationship Id="rId10" Type="http://schemas.openxmlformats.org/officeDocument/2006/relationships/hyperlink" Target="https://ru.wikipedia.org/wiki/&#1051;&#1077;&#1089;&#1085;&#1072;&#1103;_&#1073;&#1088;&#1072;&#1090;&#1074;&#1072;" TargetMode="External"/><Relationship Id="rId4" Type="http://schemas.openxmlformats.org/officeDocument/2006/relationships/hyperlink" Target="http://go.mail.ru/redir?q=%D0%BD%D0%B8%D0%BA%D0%B8%D1%82%D1%81%D0%BA%D0%B0%D1%8F%20%D0%B1%D0%B8%D0%B1%D0%BB%D0%B8%D0%BE%D1%82%D0%B5%D0%BA%D0%B0&amp;via_page=1&amp;type=sr&amp;redir=eJzLKCkpsNLXT03O1ysrysvJTNIrKtVnuLD3wo4Luy7suNh0sRFIb7jYr3BhI1Bo44XdQHLfxaYLW0HCDIYmFhbmRiaGxqYMMQzpyY-ubmrUWZdnet_UaQIAFU0tcA" TargetMode="External"/><Relationship Id="rId9" Type="http://schemas.openxmlformats.org/officeDocument/2006/relationships/hyperlink" Target="http://films.imhonet.ru/element/1188174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94413" y="2092764"/>
            <a:ext cx="6109300" cy="182880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effectLst/>
                <a:latin typeface="Arial Black" pitchFamily="34" charset="0"/>
              </a:rPr>
              <a:t>Тема экологии </a:t>
            </a:r>
            <a:br>
              <a:rPr lang="ru-RU" sz="4400" dirty="0">
                <a:effectLst/>
                <a:latin typeface="Arial Black" pitchFamily="34" charset="0"/>
              </a:rPr>
            </a:br>
            <a:r>
              <a:rPr lang="ru-RU" sz="4400" dirty="0">
                <a:effectLst/>
                <a:latin typeface="Arial Black" pitchFamily="34" charset="0"/>
              </a:rPr>
              <a:t>в британском и американском кинематографе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92383" y="4257207"/>
            <a:ext cx="8479827" cy="2458386"/>
          </a:xfrm>
        </p:spPr>
        <p:txBody>
          <a:bodyPr>
            <a:normAutofit fontScale="77500" lnSpcReduction="20000"/>
          </a:bodyPr>
          <a:lstStyle/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проектной работе </a:t>
            </a:r>
          </a:p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Субботкина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Никиты , ученика  8 класса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«СОШ с. Тепловка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Новобурасского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Саратовской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области»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Кожохина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М.А. , учитель английского языка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«СОШ с. Тепловка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Новобурасского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Саратовской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84" y="291130"/>
            <a:ext cx="3048000" cy="20330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768" y="1724219"/>
            <a:ext cx="3781645" cy="205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" y="3921564"/>
            <a:ext cx="2976000" cy="2232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71278" y="29113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dirty="0"/>
              <a:t>XV районная проектно-исследовательская </a:t>
            </a:r>
            <a:br>
              <a:rPr lang="ru-RU" sz="2000" b="1" dirty="0"/>
            </a:br>
            <a:r>
              <a:rPr lang="ru-RU" sz="2000" b="1" dirty="0"/>
              <a:t>конференция школьников «Я и мир вокруг»</a:t>
            </a:r>
            <a:br>
              <a:rPr lang="ru-RU" sz="2000" b="1" dirty="0"/>
            </a:b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76563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Эффективность экологических фильмов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экологических фильмах осуществляется попытка:</a:t>
            </a:r>
          </a:p>
          <a:p>
            <a:r>
              <a:rPr lang="ru-RU" dirty="0" smtClean="0"/>
              <a:t>превратить зрителей </a:t>
            </a:r>
            <a:r>
              <a:rPr lang="ru-RU" dirty="0"/>
              <a:t>в экологических </a:t>
            </a:r>
            <a:r>
              <a:rPr lang="ru-RU" dirty="0" smtClean="0"/>
              <a:t>активистов;</a:t>
            </a:r>
          </a:p>
          <a:p>
            <a:r>
              <a:rPr lang="ru-RU" dirty="0" smtClean="0"/>
              <a:t>вдохновить </a:t>
            </a:r>
            <a:r>
              <a:rPr lang="ru-RU" dirty="0"/>
              <a:t>на </a:t>
            </a:r>
            <a:r>
              <a:rPr lang="ru-RU" dirty="0" smtClean="0"/>
              <a:t>действие по решению экологических проблем;</a:t>
            </a:r>
          </a:p>
          <a:p>
            <a:r>
              <a:rPr lang="ru-RU" dirty="0" smtClean="0"/>
              <a:t>подтолкнуть </a:t>
            </a:r>
            <a:r>
              <a:rPr lang="ru-RU" dirty="0"/>
              <a:t>зрителей к </a:t>
            </a:r>
            <a:r>
              <a:rPr lang="ru-RU" dirty="0" smtClean="0"/>
              <a:t>действию.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!!!</a:t>
            </a:r>
            <a:r>
              <a:rPr lang="ru-RU" dirty="0" smtClean="0"/>
              <a:t> </a:t>
            </a:r>
            <a:r>
              <a:rPr lang="ru-RU" b="1" dirty="0" smtClean="0"/>
              <a:t>Главная </a:t>
            </a:r>
            <a:r>
              <a:rPr lang="ru-RU" b="1" dirty="0"/>
              <a:t>задача </a:t>
            </a:r>
            <a:r>
              <a:rPr lang="ru-RU" dirty="0"/>
              <a:t>таких фильмов не напугать людей, а </a:t>
            </a:r>
            <a:r>
              <a:rPr lang="ru-RU" b="1" dirty="0"/>
              <a:t>заставить</a:t>
            </a:r>
            <a:r>
              <a:rPr lang="ru-RU" dirty="0"/>
              <a:t> их </a:t>
            </a:r>
            <a:r>
              <a:rPr lang="ru-RU" dirty="0" smtClean="0"/>
              <a:t>  </a:t>
            </a:r>
            <a:r>
              <a:rPr lang="ru-RU" b="1" dirty="0" smtClean="0"/>
              <a:t>верить</a:t>
            </a:r>
            <a:r>
              <a:rPr lang="ru-RU" dirty="0"/>
              <a:t>, что они могут сделать что-то для решения проблемы, и, главное, что для этого стоит что-то делать.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454" y="803563"/>
            <a:ext cx="10972800" cy="13161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b="1" dirty="0" smtClean="0"/>
              <a:t>Возможный отрицательный эффект экологического кино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355272"/>
            <a:ext cx="10972800" cy="396932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Ф</a:t>
            </a:r>
            <a:r>
              <a:rPr lang="ru-RU" dirty="0" smtClean="0"/>
              <a:t>ильмы могут не только подтолкнуть зрителей к принятию решений, но успокоить в бездействии.</a:t>
            </a:r>
          </a:p>
          <a:p>
            <a:pPr marL="0" indent="0">
              <a:buNone/>
            </a:pPr>
            <a:r>
              <a:rPr lang="ru-RU" dirty="0"/>
              <a:t>И</a:t>
            </a:r>
            <a:r>
              <a:rPr lang="ru-RU" dirty="0" smtClean="0"/>
              <a:t>сследование </a:t>
            </a:r>
            <a:r>
              <a:rPr lang="ru-RU" dirty="0"/>
              <a:t>профессора </a:t>
            </a:r>
            <a:r>
              <a:rPr lang="ru-RU" b="1" dirty="0" err="1"/>
              <a:t>Тобиаса</a:t>
            </a:r>
            <a:r>
              <a:rPr lang="ru-RU" b="1" dirty="0"/>
              <a:t> </a:t>
            </a:r>
            <a:r>
              <a:rPr lang="ru-RU" b="1" dirty="0" err="1"/>
              <a:t>Грейтемейера</a:t>
            </a:r>
            <a:r>
              <a:rPr lang="ru-RU" b="1" dirty="0"/>
              <a:t> </a:t>
            </a:r>
            <a:r>
              <a:rPr lang="ru-RU" dirty="0"/>
              <a:t>из </a:t>
            </a:r>
            <a:r>
              <a:rPr lang="ru-RU" b="1" dirty="0"/>
              <a:t>Университета </a:t>
            </a:r>
            <a:r>
              <a:rPr lang="ru-RU" b="1" dirty="0" err="1"/>
              <a:t>Иннсбрука</a:t>
            </a:r>
            <a:r>
              <a:rPr lang="ru-RU" b="1" dirty="0"/>
              <a:t> </a:t>
            </a:r>
            <a:r>
              <a:rPr lang="ru-RU" dirty="0" smtClean="0"/>
              <a:t>показало, что</a:t>
            </a:r>
          </a:p>
          <a:p>
            <a:pPr marL="0" indent="0" algn="ctr">
              <a:buNone/>
            </a:pPr>
            <a:r>
              <a:rPr lang="ru-RU" dirty="0" smtClean="0"/>
              <a:t>фильмы могут с большой легкостью поставить </a:t>
            </a:r>
            <a:r>
              <a:rPr lang="ru-RU" dirty="0"/>
              <a:t>зрителя на ту или иную сторону баррикад. </a:t>
            </a:r>
            <a:r>
              <a:rPr lang="ru-RU" dirty="0" smtClean="0"/>
              <a:t>Зрителю гораздо проще поверить </a:t>
            </a:r>
            <a:r>
              <a:rPr lang="ru-RU" dirty="0"/>
              <a:t>в то, что с планетой не происходит никаких изменений, а если и происходит, то ни причины, ни последствия не касаются человека.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91" y="981179"/>
            <a:ext cx="109728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Тема экологии в британском и американском кинематографе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299854"/>
            <a:ext cx="10972800" cy="4024745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 экологии представлена в фильмах различных жанров.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Были выделены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художественных фильмов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документальных фильмов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анимационных фильмов</a:t>
            </a:r>
          </a:p>
          <a:p>
            <a:pPr marL="0" indent="0" algn="ctr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роизводства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Великобритании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США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69626"/>
            <a:ext cx="10972800" cy="11092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Экологическая тематика в художественных фильмах Великобритании и </a:t>
            </a:r>
            <a:r>
              <a:rPr lang="ru-RU" sz="3200" b="1" dirty="0" smtClean="0"/>
              <a:t>США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Subject of ecology in American and British feature films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727353"/>
              </p:ext>
            </p:extLst>
          </p:nvPr>
        </p:nvGraphicFramePr>
        <p:xfrm>
          <a:off x="277090" y="1738859"/>
          <a:ext cx="11707091" cy="51048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00235"/>
                <a:gridCol w="4077324"/>
                <a:gridCol w="3829532"/>
              </a:tblGrid>
              <a:tr h="2458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Erin 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Brockovich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(2000, the USA)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Эрин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Брокович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(2000, США)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7544F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 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Never Cry For a Wolf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1983,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the USA)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Не зови волков (1983, США)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E0D8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On</a:t>
                      </a:r>
                      <a:r>
                        <a:rPr lang="en-US" sz="14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Deadly</a:t>
                      </a:r>
                      <a:r>
                        <a:rPr lang="en-US" sz="14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Ground</a:t>
                      </a:r>
                      <a:r>
                        <a:rPr lang="en-US" sz="14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(1994,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the</a:t>
                      </a:r>
                      <a:r>
                        <a:rPr lang="en-US" sz="1600" baseline="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USA)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В смертельной опасности (1994, США)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379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The Emerald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Forest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1600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( 1985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Great Britain)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aseline="0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Изумрудный лес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(1985, Великобритания)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Silkwood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(1983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,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the USA)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Силквуд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 (1983, США)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Gorillas in the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Mist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(1988, the USA)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Гориллы в тумане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(1988, США)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053" name="Рисунок 2" descr="Описание: G:\экология в кино картинки\kinopoisk.ru-Never-Cry-Wolf-14589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164" y="2350070"/>
            <a:ext cx="2739231" cy="180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3" descr="Описание: G:\экология в кино картинки\kinopoisk.ru-On-Deadly-Ground-10494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384" y="2350070"/>
            <a:ext cx="26860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Рисунок 1" descr="Описание: G:\экология в кино картинки\kinopoisk.ru-Erin-Brockovich-17207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36" y="2350070"/>
            <a:ext cx="2579559" cy="165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4" descr="Описание: G:\экология в кино картинки\изумрудный ле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790" y="4438219"/>
            <a:ext cx="1495503" cy="215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Рисунок 5" descr="Описание: G:\экология в кино картинки\силквуд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899" y="4380317"/>
            <a:ext cx="1699496" cy="227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6" descr="Описание: G:\экология в кино картинки\гориллы в тумане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3212" y="4438219"/>
            <a:ext cx="1475775" cy="213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3471190"/>
              </p:ext>
            </p:extLst>
          </p:nvPr>
        </p:nvGraphicFramePr>
        <p:xfrm>
          <a:off x="344774" y="419725"/>
          <a:ext cx="11617377" cy="5944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6931"/>
                <a:gridCol w="3957403"/>
                <a:gridCol w="2983043"/>
              </a:tblGrid>
              <a:tr h="311795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Hoot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 (2006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,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the USA)</a:t>
                      </a:r>
                    </a:p>
                    <a:p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Крик совы (2006, США)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Choke Canyon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(1986, the USA)</a:t>
                      </a:r>
                    </a:p>
                    <a:p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Опасная территория (1986, США)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+mj-lt"/>
                        </a:rPr>
                        <a:t>Free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Willy </a:t>
                      </a:r>
                      <a:endParaRPr lang="ru-RU" sz="1600" baseline="0" dirty="0" smtClean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(1983, the USA, France)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Освободите Вилли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(1983, США, Франция)</a:t>
                      </a:r>
                      <a:endParaRPr lang="ru-RU" sz="16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2826089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Avatar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(2009, the USA, Great Britain)</a:t>
                      </a:r>
                    </a:p>
                    <a:p>
                      <a:r>
                        <a:rPr lang="ru-RU" sz="1600" b="1" baseline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Аватар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(2009, США, Великобритания)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297F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G:\экология в кино картинки\опасная территория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488" y="1152009"/>
            <a:ext cx="2593299" cy="3763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09" y="585949"/>
            <a:ext cx="3457575" cy="2052320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41" y="4227226"/>
            <a:ext cx="3809235" cy="2020440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863" y="2638269"/>
            <a:ext cx="2413415" cy="346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71055"/>
            <a:ext cx="10972800" cy="13760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Документальное экологическое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кино Великобритании и США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en-US" sz="4000" b="1" dirty="0" smtClean="0">
                <a:solidFill>
                  <a:srgbClr val="002060"/>
                </a:solidFill>
              </a:rPr>
              <a:t>British and American Documentary Green Films</a:t>
            </a:r>
            <a:endParaRPr lang="ru-RU" sz="40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252797"/>
              </p:ext>
            </p:extLst>
          </p:nvPr>
        </p:nvGraphicFramePr>
        <p:xfrm>
          <a:off x="223808" y="1862165"/>
          <a:ext cx="11718809" cy="47880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5741"/>
                <a:gridCol w="3906534"/>
                <a:gridCol w="3906534"/>
              </a:tblGrid>
              <a:tr h="21972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Drying for Freedom (2011, Great Britain)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Сушилка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вместо свободы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(2011,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Великобритания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Waste Land (2010, Brazil, Great Britain)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Свалка (2010,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Бразилия, Великобритания)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The Age of Stupid (2009, Great Britain)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Век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глупцов (2009, Великобритания)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590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Fuel (2008, the USA)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Топливо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(2008,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США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The End of the Line 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2009, Great Britain)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 конце удочки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(2009, Великобритания)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Bottled (2009, the USA)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Обутылочные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(2009, США)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AF9BD"/>
                    </a:solidFill>
                  </a:tcPr>
                </a:tc>
              </a:tr>
            </a:tbl>
          </a:graphicData>
        </a:graphic>
      </p:graphicFrame>
      <p:pic>
        <p:nvPicPr>
          <p:cNvPr id="3077" name="Рисунок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87" y="2438401"/>
            <a:ext cx="2486025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8" descr="Описание: G:\экология в кино картинки\fu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" y="4341669"/>
            <a:ext cx="1476375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9" descr="Описание: G:\экология в кино картинки\na konce udochk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580" y="4202113"/>
            <a:ext cx="1590675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10" descr="Описание: G:\экология в кино картинки\обутылочные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544" y="4901190"/>
            <a:ext cx="28765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236" y="2552700"/>
            <a:ext cx="2318325" cy="14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544" y="2433951"/>
            <a:ext cx="28162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96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3929912"/>
              </p:ext>
            </p:extLst>
          </p:nvPr>
        </p:nvGraphicFramePr>
        <p:xfrm>
          <a:off x="512618" y="617105"/>
          <a:ext cx="11346873" cy="60829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10654"/>
                <a:gridCol w="4372602"/>
                <a:gridCol w="2763617"/>
              </a:tblGrid>
              <a:tr h="27293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Life After People (2010, the USA)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Жизнь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после людей (2010, США)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0267" marR="60267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Conservation Dirty Secrets (2011, Great Britain)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Грязные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тайны (2011, Великобритания)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0267" marR="60267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Impact Man (2009, the USA)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Нулевое влияние (2009, США)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0267" marR="60267" marT="0" marB="0">
                    <a:solidFill>
                      <a:srgbClr val="CAFDB1"/>
                    </a:solidFill>
                  </a:tcPr>
                </a:tc>
              </a:tr>
              <a:tr h="3082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The 11-th Hour (2007, The USA)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Одиннадцатый час (2007, США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267" marR="60267" marT="0" marB="0">
                    <a:solidFill>
                      <a:srgbClr val="FAF9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An Inconvenient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Truth (2006, the USA)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Неудобная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правда (2006, США)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0267" marR="60267" marT="0" marB="0">
                    <a:solidFill>
                      <a:srgbClr val="E0D8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The Yes Men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Fix the World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(2009,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Great Britain,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the USA,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France)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Согласные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 все исправляют мир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(2009, Великобритания, США, Франция)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0267" marR="60267" marT="0" marB="0"/>
                </a:tc>
              </a:tr>
            </a:tbl>
          </a:graphicData>
        </a:graphic>
      </p:graphicFrame>
      <p:pic>
        <p:nvPicPr>
          <p:cNvPr id="4101" name="Рисунок 16" descr="Описание: G:\экология в кино картинки\грязные тайны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804267"/>
            <a:ext cx="3686175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Рисунок 14" descr="Описание: G:\экология в кино картинки\Nulevoe vlijani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8627" y="1280392"/>
            <a:ext cx="130492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19" descr="Описание: G:\экология в кино картинки\kinopoisk.ru-The-11th-Hour-5342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37" y="4405746"/>
            <a:ext cx="293370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Рисунок 17" descr="Описание: G:\экология в кино картинки\неудобная правда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4429558"/>
            <a:ext cx="345757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Рисунок 12" descr="Описание: G:\экология в кино картинки\жизнь после люде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87" y="1528042"/>
            <a:ext cx="3429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Рисунок 18" descr="Описание: G:\экология в кино картинки\Soglasnye na vsjo ispravljajut mi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277" y="3522949"/>
            <a:ext cx="1443038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9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527" y="773360"/>
            <a:ext cx="10972800" cy="1143000"/>
          </a:xfrm>
        </p:spPr>
        <p:txBody>
          <a:bodyPr/>
          <a:lstStyle/>
          <a:p>
            <a:pPr algn="ctr"/>
            <a:r>
              <a:rPr lang="ru-RU" b="1" dirty="0"/>
              <a:t>Мультипликационные фильмы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935480"/>
            <a:ext cx="10972800" cy="3578629"/>
          </a:xfrm>
        </p:spPr>
        <p:txBody>
          <a:bodyPr/>
          <a:lstStyle/>
          <a:p>
            <a:pPr algn="just"/>
            <a:r>
              <a:rPr lang="ru-RU" dirty="0"/>
              <a:t>Мультипликационное кино любят и дети и взрослые. Наверное, неслучайно в жанре анимации поднимается тема экологии. Мультфильм воспринимается </a:t>
            </a:r>
            <a:r>
              <a:rPr lang="ru-RU" b="1" dirty="0"/>
              <a:t>проще</a:t>
            </a:r>
            <a:r>
              <a:rPr lang="ru-RU" dirty="0"/>
              <a:t>, и рассмотреть серьезную проблему в анимации и заставить зрителя задуматься над ней </a:t>
            </a:r>
            <a:r>
              <a:rPr lang="ru-RU" b="1" dirty="0"/>
              <a:t>легче</a:t>
            </a:r>
            <a:r>
              <a:rPr lang="ru-RU" dirty="0"/>
              <a:t>, чем достучаться до сердец зрителя через серьезное игровое или документальное кино. </a:t>
            </a:r>
            <a:endParaRPr lang="en-US" dirty="0" smtClean="0"/>
          </a:p>
          <a:p>
            <a:pPr algn="just"/>
            <a:r>
              <a:rPr lang="ru-RU" dirty="0" smtClean="0"/>
              <a:t>Можно </a:t>
            </a:r>
            <a:r>
              <a:rPr lang="ru-RU" dirty="0"/>
              <a:t>сказать, что авторы таких работ повествуют </a:t>
            </a:r>
            <a:r>
              <a:rPr lang="ru-RU" b="1" dirty="0"/>
              <a:t>просто о сложном.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12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782" y="193964"/>
            <a:ext cx="11180618" cy="95596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002060"/>
                </a:solidFill>
              </a:rPr>
              <a:t>Анимационное </a:t>
            </a:r>
            <a:r>
              <a:rPr lang="ru-RU" sz="3200" b="1" dirty="0">
                <a:solidFill>
                  <a:srgbClr val="002060"/>
                </a:solidFill>
              </a:rPr>
              <a:t>экологическое кино Великобритании и США</a:t>
            </a:r>
            <a:r>
              <a:rPr lang="ru-RU" sz="3200" dirty="0">
                <a:solidFill>
                  <a:srgbClr val="002060"/>
                </a:solidFill>
              </a:rPr>
              <a:t/>
            </a:r>
            <a:br>
              <a:rPr lang="ru-RU" sz="3200" dirty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British and American Cartoons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on ecology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252044"/>
              </p:ext>
            </p:extLst>
          </p:nvPr>
        </p:nvGraphicFramePr>
        <p:xfrm>
          <a:off x="334644" y="1345586"/>
          <a:ext cx="11594119" cy="5366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54668"/>
                <a:gridCol w="3977525"/>
                <a:gridCol w="3461926"/>
              </a:tblGrid>
              <a:tr h="27563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Lorax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(2012, the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USA)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Лоракс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(2012,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США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How to destroy the world (2010, Great Britain)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Как уничтожить мир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(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2010, Великобритания)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Wall-e (2008, the USA)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ВАЛЛ-И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(2008, США)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Bambi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(1942, the USA)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Бэмби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(1942, США)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B9EEFD"/>
                    </a:solidFill>
                  </a:tcPr>
                </a:tc>
              </a:tr>
              <a:tr h="2562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 the Hedge (2006,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the USA)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Лесная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братва (2006, США)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j-lt"/>
                        </a:rPr>
                        <a:t>Story of stuff (2007, the USA)</a:t>
                      </a:r>
                      <a:endParaRPr lang="ru-RU" sz="1400" b="1" dirty="0">
                        <a:effectLst/>
                        <a:latin typeface="+mj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</a:rPr>
                        <a:t>История вещей (2007, США)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j-lt"/>
                        </a:rPr>
                        <a:t> </a:t>
                      </a:r>
                      <a:endParaRPr lang="ru-RU" sz="1400" b="1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58" y="1511444"/>
            <a:ext cx="3405726" cy="195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Рисунок 2" descr="Описание: G:\экология в кино картинки\как уничтожить мир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6"/>
          <a:stretch>
            <a:fillRect/>
          </a:stretch>
        </p:blipFill>
        <p:spPr bwMode="auto">
          <a:xfrm>
            <a:off x="4865398" y="2105024"/>
            <a:ext cx="3391921" cy="180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6" descr="Описание: G:\экология в кино картинки\история веще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799" y="4716174"/>
            <a:ext cx="3147580" cy="157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220" y="1406668"/>
            <a:ext cx="2030447" cy="237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97" y="4824990"/>
            <a:ext cx="3162587" cy="182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713" y="4824990"/>
            <a:ext cx="2499690" cy="173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93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600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                                         Заключение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1862" y="1289154"/>
            <a:ext cx="7090347" cy="556884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1. Проблема экологии в современном мире стоит очень остро. О чем свидетельствуют большое количество фильмов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разнообразных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жанров. Не остаются в стороне и режиссеры Великобритании и США.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2. В свое работе мы приводим в качестве примеров экологического кино фильмы разных жанров и направлений.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Всего рассмотрено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29 фильмов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из них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художественных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фильмов,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13 документальных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кинолент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6 анимационных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фильмов. В сюжетах этих фильмов рассматриваются различные экологические проблемы современного мира.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3. В своей работе мы задавались целью показать, что кино является достаточно эффективным и самым массовым средством в борьбе за экологию. В фильме можно обратиться практически ко всем жителям нашей планеты и заставить их задуматься над сложившейся экологической обстановкой.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4. Практический материал нашей работы может служить дополнительным материалом при изучении учебных тем, связанных с экологией практически в любом школьном курсе английского языка.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882"/>
            <a:ext cx="4831754" cy="362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86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677863" y="415924"/>
            <a:ext cx="11084646" cy="630353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b="1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pPr marL="514350" indent="-514350" algn="ctr">
              <a:buNone/>
            </a:pPr>
            <a:r>
              <a:rPr lang="ru-RU" sz="5400" b="1" dirty="0" smtClean="0">
                <a:solidFill>
                  <a:schemeClr val="tx2"/>
                </a:solidFill>
                <a:latin typeface="+mj-lt"/>
                <a:cs typeface="Times New Roman" pitchFamily="18" charset="0"/>
              </a:rPr>
              <a:t>    Проблема и актуальность настоящей проектной работы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Можно прочитать множество книг по экологии, прослушать лекции на экологическую тему, но наибольший положительный эффект в формировании «экологической сознательности» человека все же имеют фильмы. Мы, прежде всего, созерцаем окружающий мир.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Вышесказанное объясняет выбор темы настоящей проектной работы и определяет ее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 Выбор британской и американской кинематографии, как культурной составляющей Великобритании и США,  не случаен. Невозможно изучать язык и не знать культуру стран изучаемого языка.</a:t>
            </a:r>
          </a:p>
          <a:p>
            <a:pPr marL="514350" indent="-514350">
              <a:buNone/>
            </a:pPr>
            <a:endParaRPr lang="ru-RU" b="1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94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Интернет-ресурсы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0555" y="1843790"/>
            <a:ext cx="10526704" cy="4706911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hlinkClick r:id="rId2"/>
              </a:rPr>
              <a:t>ru.wikipedia.org</a:t>
            </a:r>
            <a:endParaRPr lang="ru-RU" sz="2800" dirty="0"/>
          </a:p>
          <a:p>
            <a:r>
              <a:rPr lang="ru-RU" sz="2800" u="sng" dirty="0">
                <a:hlinkClick r:id="rId3"/>
              </a:rPr>
              <a:t>http://eco.vrnlib.ru/eto-polezno/ekologiya-v-kino/</a:t>
            </a:r>
            <a:endParaRPr lang="ru-RU" sz="2800" dirty="0"/>
          </a:p>
          <a:p>
            <a:r>
              <a:rPr lang="ru-RU" sz="2800" u="sng" dirty="0">
                <a:hlinkClick r:id="rId4"/>
              </a:rPr>
              <a:t>http://theecology.ru/interesting/mirovye-filmy-ob-ekologii</a:t>
            </a:r>
            <a:endParaRPr lang="ru-RU" sz="2800" dirty="0"/>
          </a:p>
          <a:p>
            <a:r>
              <a:rPr lang="ru-RU" sz="2800" u="sng" dirty="0">
                <a:hlinkClick r:id="rId5"/>
              </a:rPr>
              <a:t>http://recyclemag.ru/article/eco-movies</a:t>
            </a:r>
            <a:endParaRPr lang="ru-RU" sz="2800" dirty="0"/>
          </a:p>
          <a:p>
            <a:r>
              <a:rPr lang="ru-RU" sz="2800" u="sng" dirty="0">
                <a:hlinkClick r:id="rId6"/>
              </a:rPr>
              <a:t>http://gazetagreencity.ru/2017/01/30/interesnye-filmy-ob-ekologii</a:t>
            </a:r>
            <a:endParaRPr lang="ru-RU" sz="2800" dirty="0"/>
          </a:p>
          <a:p>
            <a:r>
              <a:rPr lang="ru-RU" sz="2800" u="sng" dirty="0">
                <a:hlinkClick r:id="rId7"/>
              </a:rPr>
              <a:t>http://livingasia.online/2016/09/28/13_ecofilms/</a:t>
            </a:r>
            <a:endParaRPr lang="ru-RU" sz="2800" dirty="0"/>
          </a:p>
          <a:p>
            <a:r>
              <a:rPr lang="ru-RU" sz="2800" u="sng" dirty="0">
                <a:hlinkClick r:id="rId8"/>
              </a:rPr>
              <a:t>http://bel.biz/afisha/articles/mezhdunarodnyj-festival-ekologicheskogo-kino</a:t>
            </a:r>
            <a:endParaRPr lang="ru-RU" sz="28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25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9308" y="1049311"/>
            <a:ext cx="10018713" cy="4825017"/>
          </a:xfrm>
        </p:spPr>
        <p:txBody>
          <a:bodyPr>
            <a:normAutofit fontScale="92500" lnSpcReduction="10000"/>
          </a:bodyPr>
          <a:lstStyle/>
          <a:p>
            <a:r>
              <a:rPr lang="ru-RU" sz="2900" u="sng" dirty="0">
                <a:hlinkClick r:id="rId2"/>
              </a:rPr>
              <a:t>http://moseco.livejournal.com/203822.html</a:t>
            </a:r>
            <a:endParaRPr lang="ru-RU" sz="2900" dirty="0"/>
          </a:p>
          <a:p>
            <a:r>
              <a:rPr lang="ru-RU" sz="2900" u="sng" dirty="0">
                <a:hlinkClick r:id="rId3"/>
              </a:rPr>
              <a:t>http://www.ecocup.ru/2014/09/08/how-green-documentaries-may-help-to-save-the-world/\</a:t>
            </a:r>
            <a:endParaRPr lang="ru-RU" sz="2900" dirty="0"/>
          </a:p>
          <a:p>
            <a:r>
              <a:rPr lang="ru-RU" sz="2900" u="sng" dirty="0">
                <a:hlinkClick r:id="rId4"/>
              </a:rPr>
              <a:t>eco.vrnlib.ru</a:t>
            </a:r>
            <a:endParaRPr lang="ru-RU" sz="2900" dirty="0"/>
          </a:p>
          <a:p>
            <a:r>
              <a:rPr lang="ru-RU" sz="2900" u="sng" dirty="0">
                <a:hlinkClick r:id="rId5"/>
              </a:rPr>
              <a:t>https://en.wikipedia.org/wiki/Fuel_(film)</a:t>
            </a:r>
            <a:endParaRPr lang="ru-RU" sz="2900" dirty="0"/>
          </a:p>
          <a:p>
            <a:r>
              <a:rPr lang="ru-RU" sz="2900" u="sng" dirty="0">
                <a:hlinkClick r:id="rId6"/>
              </a:rPr>
              <a:t>https://www.kinopoisk.ru/film/466549/?parent-reqid=1489511534995779-1510676871974502283724993-sas1-5520</a:t>
            </a:r>
            <a:endParaRPr lang="ru-RU" sz="2900" dirty="0"/>
          </a:p>
          <a:p>
            <a:r>
              <a:rPr lang="ru-RU" sz="2900" u="sng" dirty="0">
                <a:hlinkClick r:id="rId7"/>
              </a:rPr>
              <a:t>https://www.youtube.com/watch?v=_T6e3QBMI5Q</a:t>
            </a:r>
            <a:endParaRPr lang="ru-RU" sz="2900" dirty="0"/>
          </a:p>
          <a:p>
            <a:r>
              <a:rPr lang="ru-RU" sz="2900" u="sng" dirty="0">
                <a:hlinkClick r:id="rId8"/>
              </a:rPr>
              <a:t>https://ru.wikipedia.org/wiki/Бэмби_(мультфильм)</a:t>
            </a:r>
            <a:endParaRPr lang="ru-RU" sz="2900" dirty="0"/>
          </a:p>
          <a:p>
            <a:r>
              <a:rPr lang="ru-RU" sz="2900" u="sng" dirty="0">
                <a:hlinkClick r:id="rId9"/>
              </a:rPr>
              <a:t>http://films.imhonet.ru/element/1188174/</a:t>
            </a:r>
            <a:endParaRPr lang="ru-RU" sz="2900" dirty="0"/>
          </a:p>
          <a:p>
            <a:r>
              <a:rPr lang="ru-RU" sz="2900" u="sng" dirty="0">
                <a:hlinkClick r:id="rId10"/>
              </a:rPr>
              <a:t>https://ru.wikipedia.org/wiki/Лесная_братва</a:t>
            </a:r>
            <a:endParaRPr lang="ru-RU" sz="2900" dirty="0"/>
          </a:p>
          <a:p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15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309" y="692727"/>
            <a:ext cx="10972800" cy="88669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 smtClean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b="1" dirty="0">
                <a:solidFill>
                  <a:prstClr val="black"/>
                </a:solidFill>
                <a:latin typeface="Calibri" panose="020F0502020204030204" pitchFamily="34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Calibri" panose="020F0502020204030204" pitchFamily="34" charset="0"/>
              </a:rPr>
            </a:br>
            <a:r>
              <a:rPr lang="ru-RU" sz="6000" dirty="0" smtClean="0">
                <a:cs typeface="Times New Roman" pitchFamily="18" charset="0"/>
              </a:rPr>
              <a:t/>
            </a:r>
            <a:br>
              <a:rPr lang="ru-RU" sz="6000" dirty="0" smtClean="0">
                <a:cs typeface="Times New Roman" pitchFamily="18" charset="0"/>
              </a:rPr>
            </a:br>
            <a:r>
              <a:rPr lang="ru-RU" sz="6000" b="1" dirty="0">
                <a:cs typeface="Times New Roman" pitchFamily="18" charset="0"/>
              </a:rPr>
              <a:t>Цель и задачи проектной работы</a:t>
            </a:r>
            <a:endParaRPr lang="ru-RU" sz="6000" dirty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настоящей проектной работы является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анализ того, как тема экологии, чрезвычайно актуальная в современном обществе, представлена в британском и американском кино.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Задачи проектной работы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Определить британские и американские фильмы с экологической тематикой. 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Распределить их по жанрам.</a:t>
            </a:r>
          </a:p>
          <a:p>
            <a:pPr lvl="0" algn="just">
              <a:lnSpc>
                <a:spcPct val="120000"/>
              </a:lnSpc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Проанализировать полученную информацию и систематизировать для дальнейшего практического применения.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Методы исследования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Теоретические методы</a:t>
            </a:r>
          </a:p>
          <a:p>
            <a:r>
              <a:rPr lang="ru-RU" sz="2800" dirty="0" smtClean="0"/>
              <a:t>Анализ и синтез</a:t>
            </a:r>
          </a:p>
          <a:p>
            <a:r>
              <a:rPr lang="ru-RU" sz="2800" dirty="0" smtClean="0"/>
              <a:t>Определение понятий</a:t>
            </a:r>
          </a:p>
          <a:p>
            <a:r>
              <a:rPr lang="ru-RU" sz="2800" dirty="0" smtClean="0"/>
              <a:t>Обобщение</a:t>
            </a:r>
          </a:p>
          <a:p>
            <a:r>
              <a:rPr lang="ru-RU" sz="2800" dirty="0" smtClean="0"/>
              <a:t>Классификация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Теоретическая значимость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/>
              <a:t>Теоретическая значимость настоящей работы заключается в том, что собранный материал содержит достаточно объемную информацию о британском и американском кинематографе экологического направления. Материал работы собран из разных источников и объединен в своего рода </a:t>
            </a:r>
            <a:r>
              <a:rPr lang="ru-RU" sz="2800" b="1" dirty="0" smtClean="0"/>
              <a:t>энциклопедический тезаурус.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Практическая значимость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Материал настоящей работы может быть использован в качестве </a:t>
            </a:r>
            <a:r>
              <a:rPr lang="ru-RU" b="1" dirty="0" smtClean="0"/>
              <a:t>дополнительного материала в школьном курсе </a:t>
            </a:r>
            <a:r>
              <a:rPr lang="ru-RU" dirty="0" smtClean="0"/>
              <a:t>английского языка для 8 класса по темам </a:t>
            </a:r>
            <a:r>
              <a:rPr lang="ru-RU" b="1" dirty="0" smtClean="0"/>
              <a:t>«</a:t>
            </a:r>
            <a:r>
              <a:rPr lang="en-US" b="1" dirty="0" smtClean="0"/>
              <a:t>Arts: Cinema</a:t>
            </a:r>
            <a:r>
              <a:rPr lang="ru-RU" b="1" dirty="0" smtClean="0"/>
              <a:t>» </a:t>
            </a:r>
            <a:r>
              <a:rPr lang="ru-RU" dirty="0" smtClean="0"/>
              <a:t>(Искусство: Кино), </a:t>
            </a:r>
            <a:r>
              <a:rPr lang="ru-RU" b="1" dirty="0" smtClean="0"/>
              <a:t>«</a:t>
            </a:r>
            <a:r>
              <a:rPr lang="en-US" b="1" dirty="0" smtClean="0"/>
              <a:t>Famous people</a:t>
            </a:r>
            <a:r>
              <a:rPr lang="ru-RU" b="1" dirty="0" smtClean="0"/>
              <a:t>» </a:t>
            </a:r>
            <a:r>
              <a:rPr lang="ru-RU" dirty="0" smtClean="0"/>
              <a:t>(Известные люди).</a:t>
            </a:r>
          </a:p>
          <a:p>
            <a:pPr algn="just"/>
            <a:r>
              <a:rPr lang="ru-RU" dirty="0" smtClean="0"/>
              <a:t>Практические результаты, представленные в таблице в Приложении представляют интерес и могут быть полезны учащимся для </a:t>
            </a:r>
            <a:r>
              <a:rPr lang="ru-RU" b="1" dirty="0" smtClean="0"/>
              <a:t>повышения образовательного уровня</a:t>
            </a:r>
            <a:r>
              <a:rPr lang="ru-RU" dirty="0" smtClean="0"/>
              <a:t> при изучении указанных тем.</a:t>
            </a:r>
          </a:p>
          <a:p>
            <a:pPr algn="just"/>
            <a:r>
              <a:rPr lang="ru-RU" dirty="0" smtClean="0"/>
              <a:t>Представляется целесообразным использовать данный практический материал на занятиях </a:t>
            </a:r>
            <a:r>
              <a:rPr lang="ru-RU" b="1" dirty="0" smtClean="0"/>
              <a:t>языкового кружка и факультативных занятиях</a:t>
            </a:r>
            <a:r>
              <a:rPr lang="ru-RU" dirty="0" smtClean="0"/>
              <a:t>, для подготовки к </a:t>
            </a:r>
            <a:r>
              <a:rPr lang="ru-RU" b="1" dirty="0" smtClean="0"/>
              <a:t>урокам и экзаменам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Практический материал данного проекта может быть интересен </a:t>
            </a:r>
            <a:r>
              <a:rPr lang="ru-RU" b="1" dirty="0" smtClean="0"/>
              <a:t>учителям</a:t>
            </a:r>
            <a:r>
              <a:rPr lang="ru-RU" dirty="0" smtClean="0"/>
              <a:t> английского языка  в планировании учебной работы по страноведению.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79686"/>
            <a:ext cx="10972800" cy="899409"/>
          </a:xfrm>
        </p:spPr>
        <p:txBody>
          <a:bodyPr/>
          <a:lstStyle/>
          <a:p>
            <a:pPr algn="ctr"/>
            <a:r>
              <a:rPr lang="ru-RU" b="1" dirty="0" smtClean="0"/>
              <a:t>Проблема экологии в кинематографе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823" y="1274164"/>
            <a:ext cx="6640643" cy="539646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3400" b="1" dirty="0"/>
              <a:t>Т</a:t>
            </a:r>
            <a:r>
              <a:rPr lang="ru-RU" sz="3400" b="1" dirty="0" smtClean="0"/>
              <a:t>ема </a:t>
            </a:r>
            <a:r>
              <a:rPr lang="ru-RU" sz="3400" b="1" dirty="0"/>
              <a:t>экологии </a:t>
            </a:r>
            <a:r>
              <a:rPr lang="ru-RU" sz="3400" dirty="0"/>
              <a:t>поднимается все чаще и все острее в мировом, и в частности, американском и британском кинематографе</a:t>
            </a:r>
            <a:r>
              <a:rPr lang="ru-RU" sz="3400" dirty="0" smtClean="0"/>
              <a:t>. </a:t>
            </a:r>
            <a:r>
              <a:rPr lang="ru-RU" sz="3400" dirty="0"/>
              <a:t>В</a:t>
            </a:r>
            <a:r>
              <a:rPr lang="ru-RU" sz="3400" dirty="0" smtClean="0"/>
              <a:t>се </a:t>
            </a:r>
            <a:r>
              <a:rPr lang="ru-RU" sz="3400" dirty="0"/>
              <a:t>фильмы поднимают острейшие экологические проблемы современности и пытаются натолкнуть зрителя на </a:t>
            </a:r>
            <a:r>
              <a:rPr lang="ru-RU" sz="3400" b="1" dirty="0"/>
              <a:t>поиск путей выхода из сложившегося экологического тупика. </a:t>
            </a:r>
            <a:endParaRPr lang="en-US" sz="3400" b="1" dirty="0" smtClean="0"/>
          </a:p>
          <a:p>
            <a:pPr algn="just"/>
            <a:r>
              <a:rPr lang="ru-RU" sz="3400" dirty="0" smtClean="0"/>
              <a:t>В </a:t>
            </a:r>
            <a:r>
              <a:rPr lang="ru-RU" sz="3400" dirty="0"/>
              <a:t>свое работе мы не </a:t>
            </a:r>
            <a:r>
              <a:rPr lang="ru-RU" sz="3400" dirty="0" smtClean="0"/>
              <a:t>ставили </a:t>
            </a:r>
            <a:r>
              <a:rPr lang="ru-RU" sz="3400" dirty="0"/>
              <a:t>целью дать оценку того или иного произведения кинематографа. В наши задачи </a:t>
            </a:r>
            <a:r>
              <a:rPr lang="ru-RU" sz="3400" dirty="0" smtClean="0"/>
              <a:t>входило </a:t>
            </a:r>
            <a:r>
              <a:rPr lang="ru-RU" sz="3400" b="1" dirty="0"/>
              <a:t>систематизирование всех </a:t>
            </a:r>
            <a:r>
              <a:rPr lang="ru-RU" sz="3400" b="1" dirty="0" smtClean="0"/>
              <a:t> отобранных фильмов</a:t>
            </a:r>
            <a:r>
              <a:rPr lang="ru-RU" sz="3400" dirty="0" smtClean="0"/>
              <a:t> </a:t>
            </a:r>
            <a:r>
              <a:rPr lang="ru-RU" sz="3400" dirty="0"/>
              <a:t>и составление определенной </a:t>
            </a:r>
            <a:r>
              <a:rPr lang="ru-RU" sz="3400" b="1" dirty="0"/>
              <a:t>упорядоченной системы информации </a:t>
            </a:r>
            <a:r>
              <a:rPr lang="ru-RU" sz="3400" dirty="0"/>
              <a:t>по заданной тематике с целью дальнейшего </a:t>
            </a:r>
            <a:r>
              <a:rPr lang="ru-RU" sz="3400" b="1" dirty="0"/>
              <a:t>практического применения.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8622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Кино и человек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0945" y="2030681"/>
            <a:ext cx="11790219" cy="4572000"/>
          </a:xfrm>
        </p:spPr>
        <p:txBody>
          <a:bodyPr>
            <a:normAutofit/>
          </a:bodyPr>
          <a:lstStyle/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Кино – прямая и эффективная форма коммуникации, сильнейший инструмент, который влияет на наше сознание, будит воображение, вдохновляет, меняет. Кино может донести до нас то, о чем мы раньше не задумывались, и заставить нас запомнить это. Кино – реальная основа для формирования суждений человека. У каждого человека есть фильмы, которые сыграл в его жизни большую, а может и решающую роль.</a:t>
            </a:r>
          </a:p>
          <a:p>
            <a:pPr fontAlgn="base"/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Исследователи подтверждают, что в экологическом направлении именно кино – это то, что действительно может заставить людей действовать. Мы смотрим, осознаем проблему, задаем вопросы, ищем пути решения этой проблемы.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98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Основная идея экологических фильмов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2008 году американский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эко-активист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Дэнни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впервые использовал слова «Климатическая фантастика» /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Climate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fiction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(по аналогии с «научной фантастикой»).</a:t>
            </a:r>
          </a:p>
          <a:p>
            <a:pPr algn="just"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Солитер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Таунсенд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Solitaire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Townsend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сооснователь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экологической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промо-компании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Futerra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однажды обратила внимание, что нет ни одной книги или фильма о будущем, где человечество использовало бы уголь или нефть. Все они описывают утопию или антиутопию того, как человечество будет решать вопрос энергии. И все они настойчиво предлагают задуматься, что мы можем сделать сейчас, чтобы наше будущее выглядело лучше его мрачных прогнозов.</a:t>
            </a:r>
          </a:p>
          <a:p>
            <a:pPr algn="just" fontAlgn="base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Задуматься о своих действиях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вот главная идея фильмов о будущем, как одном из направлений экологического кинематографа.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718</TotalTime>
  <Words>1339</Words>
  <Application>Microsoft Office PowerPoint</Application>
  <PresentationFormat>Произвольный</PresentationFormat>
  <Paragraphs>241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Тема экологии  в британском и американском кинематографе</vt:lpstr>
      <vt:lpstr>Презентация PowerPoint</vt:lpstr>
      <vt:lpstr>           Цель и задачи проектной работы</vt:lpstr>
      <vt:lpstr>Методы исследования</vt:lpstr>
      <vt:lpstr>Теоретическая значимость</vt:lpstr>
      <vt:lpstr>Практическая значимость</vt:lpstr>
      <vt:lpstr>Проблема экологии в кинематографе</vt:lpstr>
      <vt:lpstr>Кино и человек</vt:lpstr>
      <vt:lpstr>Основная идея экологических фильмов</vt:lpstr>
      <vt:lpstr>Эффективность экологических фильмов </vt:lpstr>
      <vt:lpstr>      Возможный отрицательный эффект экологического кино</vt:lpstr>
      <vt:lpstr>Тема экологии в британском и американском кинематографе</vt:lpstr>
      <vt:lpstr>Экологическая тематика в художественных фильмах Великобритании и США Subject of ecology in American and British feature films</vt:lpstr>
      <vt:lpstr>Презентация PowerPoint</vt:lpstr>
      <vt:lpstr>Документальное экологическое  кино Великобритании и США British and American Documentary Green Films</vt:lpstr>
      <vt:lpstr>Презентация PowerPoint</vt:lpstr>
      <vt:lpstr>Мультипликационные фильмы</vt:lpstr>
      <vt:lpstr>          Анимационное экологическое кино Великобритании и США British and American Cartoons on ecology</vt:lpstr>
      <vt:lpstr>                                          Заключение</vt:lpstr>
      <vt:lpstr>Интернет-ресурсы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2015</dc:creator>
  <cp:lastModifiedBy>Данила</cp:lastModifiedBy>
  <cp:revision>55</cp:revision>
  <dcterms:created xsi:type="dcterms:W3CDTF">2017-02-05T14:32:06Z</dcterms:created>
  <dcterms:modified xsi:type="dcterms:W3CDTF">2017-04-02T21:20:16Z</dcterms:modified>
</cp:coreProperties>
</file>