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76" r:id="rId3"/>
    <p:sldId id="264" r:id="rId4"/>
    <p:sldId id="272" r:id="rId5"/>
    <p:sldId id="273" r:id="rId6"/>
    <p:sldId id="257" r:id="rId7"/>
    <p:sldId id="259" r:id="rId8"/>
    <p:sldId id="277" r:id="rId9"/>
    <p:sldId id="260" r:id="rId10"/>
    <p:sldId id="261" r:id="rId11"/>
    <p:sldId id="262" r:id="rId12"/>
    <p:sldId id="267" r:id="rId13"/>
    <p:sldId id="285" r:id="rId14"/>
    <p:sldId id="286" r:id="rId15"/>
    <p:sldId id="282" r:id="rId16"/>
    <p:sldId id="287" r:id="rId17"/>
    <p:sldId id="281" r:id="rId18"/>
    <p:sldId id="268" r:id="rId19"/>
    <p:sldId id="278" r:id="rId20"/>
    <p:sldId id="279" r:id="rId21"/>
    <p:sldId id="289" r:id="rId22"/>
    <p:sldId id="283" r:id="rId23"/>
    <p:sldId id="290" r:id="rId24"/>
    <p:sldId id="291" r:id="rId25"/>
    <p:sldId id="292" r:id="rId26"/>
    <p:sldId id="269" r:id="rId27"/>
    <p:sldId id="280" r:id="rId28"/>
    <p:sldId id="294" r:id="rId29"/>
    <p:sldId id="270" r:id="rId30"/>
    <p:sldId id="275" r:id="rId31"/>
    <p:sldId id="293" r:id="rId32"/>
    <p:sldId id="28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660"/>
  </p:normalViewPr>
  <p:slideViewPr>
    <p:cSldViewPr>
      <p:cViewPr varScale="1">
        <p:scale>
          <a:sx n="69" d="100"/>
          <a:sy n="69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96DB-2227-4BA6-82BC-3ED4DF17EDC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DE80-A96B-4383-80DE-98440BE263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96DB-2227-4BA6-82BC-3ED4DF17EDC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DE80-A96B-4383-80DE-98440BE26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96DB-2227-4BA6-82BC-3ED4DF17EDC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DE80-A96B-4383-80DE-98440BE26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96DB-2227-4BA6-82BC-3ED4DF17EDC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DE80-A96B-4383-80DE-98440BE26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96DB-2227-4BA6-82BC-3ED4DF17EDC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DE80-A96B-4383-80DE-98440BE26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96DB-2227-4BA6-82BC-3ED4DF17EDC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DE80-A96B-4383-80DE-98440BE26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96DB-2227-4BA6-82BC-3ED4DF17EDC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DE80-A96B-4383-80DE-98440BE26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96DB-2227-4BA6-82BC-3ED4DF17EDC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DE80-A96B-4383-80DE-98440BE26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96DB-2227-4BA6-82BC-3ED4DF17EDC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DE80-A96B-4383-80DE-98440BE26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96DB-2227-4BA6-82BC-3ED4DF17EDC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DE80-A96B-4383-80DE-98440BE263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96DB-2227-4BA6-82BC-3ED4DF17EDC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DE80-A96B-4383-80DE-98440BE263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65196DB-2227-4BA6-82BC-3ED4DF17EDC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887DE80-A96B-4383-80DE-98440BE26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ndiansworld.org/chto-oznachayut-znaki-indeycev.html" TargetMode="External"/><Relationship Id="rId3" Type="http://schemas.openxmlformats.org/officeDocument/2006/relationships/hyperlink" Target="http://www.bugaga.ru/pictures/geo/1146741247-proishozhdenie-nazvaniy-amerikanskih-shtatov.html" TargetMode="External"/><Relationship Id="rId7" Type="http://schemas.openxmlformats.org/officeDocument/2006/relationships/hyperlink" Target="http://nestory.ru/istoriya-poyavleniya-deneg" TargetMode="External"/><Relationship Id="rId2" Type="http://schemas.openxmlformats.org/officeDocument/2006/relationships/hyperlink" Target="http://www.visionary.ru/stati/indeytsy-kratkiy-lekbez-po-istorii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nre.ru/jazykoznanie/kniga_o_jazyke/p7.php" TargetMode="External"/><Relationship Id="rId5" Type="http://schemas.openxmlformats.org/officeDocument/2006/relationships/hyperlink" Target="http://www.liveinternet.ru/journalshowcomments.php?jpostid=225192859&amp;journalid=3166127&amp;go=prev&amp;categ=0" TargetMode="External"/><Relationship Id="rId10" Type="http://schemas.openxmlformats.org/officeDocument/2006/relationships/hyperlink" Target="http://nnm.me/blogs/shivadance777/unichtozhenie-bizonov-v-ssha/page2/" TargetMode="External"/><Relationship Id="rId4" Type="http://schemas.openxmlformats.org/officeDocument/2006/relationships/hyperlink" Target="http://www.liveinternet.ru/users/levasseur/quotes/page6.html" TargetMode="External"/><Relationship Id="rId9" Type="http://schemas.openxmlformats.org/officeDocument/2006/relationships/hyperlink" Target="http://crescographic10.rssing.com/chan-6243877/all_p145.html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baronus.ru/2013/01/31/pemmikanmyasnoj-koncentra-dlya-vyzhivaniya/" TargetMode="External"/><Relationship Id="rId3" Type="http://schemas.openxmlformats.org/officeDocument/2006/relationships/hyperlink" Target="http://enotam.ru/vidy-enotov/klassifikatsiya-enotov.html" TargetMode="External"/><Relationship Id="rId7" Type="http://schemas.openxmlformats.org/officeDocument/2006/relationships/hyperlink" Target="http://www.zooclub.ru/" TargetMode="External"/><Relationship Id="rId2" Type="http://schemas.openxmlformats.org/officeDocument/2006/relationships/hyperlink" Target="http://www.moose-pictures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thnic.indralika.ru/tag/%D0%B8%D0%B5%D1%80%D0%BE%D0%B3%D0%BB%D0%B8%D1%84%D1%8B/" TargetMode="External"/><Relationship Id="rId5" Type="http://schemas.openxmlformats.org/officeDocument/2006/relationships/hyperlink" Target="http://forum.smartshop33.ru/index.php?/topic/569-chto-vi-nikogda-ne-nadenete/page__st__260" TargetMode="External"/><Relationship Id="rId4" Type="http://schemas.openxmlformats.org/officeDocument/2006/relationships/hyperlink" Target="https://ru.wikipedia.org/wiki/%D0%9C%D0%BE%D0%BA%D0%B0%D1%81%D0%B8%D0%BD%D1%8B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Культурное наследие </a:t>
            </a:r>
            <a:br>
              <a:rPr lang="ru-RU" dirty="0" smtClean="0"/>
            </a:br>
            <a:r>
              <a:rPr lang="ru-RU" dirty="0" smtClean="0"/>
              <a:t>коренного населения Америки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5000636"/>
            <a:ext cx="4419600" cy="1643074"/>
          </a:xfrm>
        </p:spPr>
        <p:txBody>
          <a:bodyPr>
            <a:noAutofit/>
          </a:bodyPr>
          <a:lstStyle/>
          <a:p>
            <a:pPr algn="r"/>
            <a:r>
              <a:rPr lang="ru-RU" sz="1400" b="1" dirty="0" smtClean="0">
                <a:solidFill>
                  <a:schemeClr val="bg1"/>
                </a:solidFill>
              </a:rPr>
              <a:t>Презентация к проектной работе по страноведению</a:t>
            </a:r>
          </a:p>
          <a:p>
            <a:pPr algn="r"/>
            <a:r>
              <a:rPr lang="ru-RU" sz="1400" b="1" dirty="0" err="1" smtClean="0">
                <a:solidFill>
                  <a:schemeClr val="bg1"/>
                </a:solidFill>
              </a:rPr>
              <a:t>Тугушевой</a:t>
            </a:r>
            <a:r>
              <a:rPr lang="ru-RU" sz="1400" b="1" dirty="0" smtClean="0">
                <a:solidFill>
                  <a:schemeClr val="bg1"/>
                </a:solidFill>
              </a:rPr>
              <a:t> </a:t>
            </a:r>
            <a:r>
              <a:rPr lang="ru-RU" sz="1400" b="1" dirty="0" err="1" smtClean="0">
                <a:solidFill>
                  <a:schemeClr val="bg1"/>
                </a:solidFill>
              </a:rPr>
              <a:t>Алсу</a:t>
            </a:r>
            <a:r>
              <a:rPr lang="ru-RU" sz="1400" b="1" dirty="0" smtClean="0">
                <a:solidFill>
                  <a:schemeClr val="bg1"/>
                </a:solidFill>
              </a:rPr>
              <a:t>, ученицы 6 класса МОУ «СОШ с. Тепловка </a:t>
            </a:r>
            <a:r>
              <a:rPr lang="ru-RU" sz="1400" b="1" dirty="0" err="1" smtClean="0">
                <a:solidFill>
                  <a:schemeClr val="bg1"/>
                </a:solidFill>
              </a:rPr>
              <a:t>Новобурасского</a:t>
            </a:r>
            <a:r>
              <a:rPr lang="ru-RU" sz="1400" b="1" dirty="0" smtClean="0">
                <a:solidFill>
                  <a:schemeClr val="bg1"/>
                </a:solidFill>
              </a:rPr>
              <a:t> района Саратовской области»</a:t>
            </a:r>
          </a:p>
          <a:p>
            <a:pPr algn="r"/>
            <a:r>
              <a:rPr lang="ru-RU" sz="1400" b="1" dirty="0" smtClean="0">
                <a:solidFill>
                  <a:schemeClr val="bg1"/>
                </a:solidFill>
              </a:rPr>
              <a:t>Руководитель  </a:t>
            </a:r>
            <a:r>
              <a:rPr lang="ru-RU" sz="1400" b="1" dirty="0" err="1" smtClean="0">
                <a:solidFill>
                  <a:schemeClr val="bg1"/>
                </a:solidFill>
              </a:rPr>
              <a:t>Кожохина</a:t>
            </a:r>
            <a:r>
              <a:rPr lang="ru-RU" sz="1400" b="1" dirty="0" smtClean="0">
                <a:solidFill>
                  <a:schemeClr val="bg1"/>
                </a:solidFill>
              </a:rPr>
              <a:t> М.А. , учитель английского языка МОУ «СОШ с. Тепловка </a:t>
            </a:r>
            <a:r>
              <a:rPr lang="ru-RU" sz="1400" b="1" dirty="0" err="1" smtClean="0">
                <a:solidFill>
                  <a:schemeClr val="bg1"/>
                </a:solidFill>
              </a:rPr>
              <a:t>Новобурасского</a:t>
            </a:r>
            <a:r>
              <a:rPr lang="ru-RU" sz="1400" b="1" dirty="0" smtClean="0">
                <a:solidFill>
                  <a:schemeClr val="bg1"/>
                </a:solidFill>
              </a:rPr>
              <a:t> района Саратовской области»</a:t>
            </a:r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5" name="Picture 3" descr="C:\Users\Мы\AppData\Local\Microsoft\Windows\Temporary Internet Files\Content.IE5\TU5Q0KP7\indios-americanos-apaches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00808"/>
            <a:ext cx="3925638" cy="336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279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274638"/>
            <a:ext cx="5842992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Европейская колонизация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1477244"/>
            <a:ext cx="5976664" cy="513417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Европейская </a:t>
            </a:r>
            <a:r>
              <a:rPr lang="ru-RU" sz="1600" b="1" dirty="0" smtClean="0">
                <a:solidFill>
                  <a:schemeClr val="bg1"/>
                </a:solidFill>
              </a:rPr>
              <a:t>колонизация прервала естественный ход развития индейцев. Большое число индейцев Северной Америки было истреблено колонизаторами, многие племена переселены из традиционных мест обитания в резервации США и </a:t>
            </a:r>
            <a:r>
              <a:rPr lang="ru-RU" sz="1600" b="1" dirty="0" smtClean="0">
                <a:solidFill>
                  <a:schemeClr val="bg1"/>
                </a:solidFill>
              </a:rPr>
              <a:t>Канады.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Численность </a:t>
            </a:r>
            <a:r>
              <a:rPr lang="ru-RU" sz="1600" b="1" dirty="0" smtClean="0">
                <a:solidFill>
                  <a:schemeClr val="bg1"/>
                </a:solidFill>
              </a:rPr>
              <a:t>индейцев, населявших нынешнюю территорию США и Канады, сократилось с 2—4 миллионов в период до начала масштабной европейской колонизации до 200 тысяч к началу XX </a:t>
            </a:r>
            <a:r>
              <a:rPr lang="ru-RU" sz="1600" b="1" dirty="0" smtClean="0">
                <a:solidFill>
                  <a:schemeClr val="bg1"/>
                </a:solidFill>
              </a:rPr>
              <a:t>века.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Ныне </a:t>
            </a:r>
            <a:r>
              <a:rPr lang="ru-RU" sz="1600" b="1" dirty="0" smtClean="0">
                <a:solidFill>
                  <a:schemeClr val="bg1"/>
                </a:solidFill>
              </a:rPr>
              <a:t>существует около 1 тысячи индейских народов, а в конце XV века было около 2200. 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2050" name="Рисунок 1" descr="Описание: C:\Users\Мария\Desktop\welcome-to-logstown-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228917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2" descr="Описание: C:\Users\Мария\Desktop\The_First_Thanksgiving_Jean_Louis_Gerome_Ferris1-500x38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88" y="4041068"/>
            <a:ext cx="2664296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Рисунок 5" descr="Описание: C:\Users\Мария\Desktop\The-Silenced-War-Whoop-1100x790-1024x7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221088"/>
            <a:ext cx="2692202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Рисунок 3" descr="Описание: C:\Users\Мария\Desktop\Dutch-colonis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257092"/>
            <a:ext cx="288032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409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332656"/>
            <a:ext cx="5637312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Индейский народ сегодня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9070" y="1484784"/>
            <a:ext cx="4058073" cy="515892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bg1"/>
                </a:solidFill>
              </a:rPr>
              <a:t>  Общая приблизительная численность индейцев в Америке — свыше 30 млн чел.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bg1"/>
                </a:solidFill>
              </a:rPr>
              <a:t>  Индейцы расселены по всей территории Южной и Северной Америки, от Аляски до Аргентины, кто-то из них живет в резервациях (пример: племя навахо), кто-то является полноценным гражданином страны (майя, 80 % населения Гватемалы), а другие до сих пор живут в джунглях Амазонки (гуарани) и не имеют никакой связи с цивилизацией. Поэтому уклад жизни у всех разный.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 (700x468, 142Kb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140968"/>
            <a:ext cx="4316073" cy="3000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Рисунок 4" descr="Описание: C:\Users\Мария\Desktop\image-17-f9fea533b4f788bae0517a51ae9b0f9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2880320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311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5089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Языки индейцев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928670"/>
            <a:ext cx="4071966" cy="571504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В Северной Америке проживало около 400 племён индейцев. Все они говорили на разных языках и не имели письменности. Однако в </a:t>
            </a:r>
            <a:r>
              <a:rPr lang="ru-RU" b="1" dirty="0" smtClean="0">
                <a:solidFill>
                  <a:schemeClr val="bg1"/>
                </a:solidFill>
                <a:cs typeface="Times New Roman" pitchFamily="18" charset="0"/>
              </a:rPr>
              <a:t>1826</a:t>
            </a:r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 году вождь племени чероки — </a:t>
            </a:r>
            <a:r>
              <a:rPr lang="ru-RU" b="1" dirty="0" smtClean="0">
                <a:solidFill>
                  <a:schemeClr val="bg1"/>
                </a:solidFill>
                <a:cs typeface="Times New Roman" pitchFamily="18" charset="0"/>
              </a:rPr>
              <a:t>Секвойя</a:t>
            </a:r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 (Джордж Гесс) создал </a:t>
            </a:r>
            <a:r>
              <a:rPr lang="ru-RU" b="1" dirty="0" smtClean="0">
                <a:solidFill>
                  <a:schemeClr val="bg1"/>
                </a:solidFill>
                <a:cs typeface="Times New Roman" pitchFamily="18" charset="0"/>
              </a:rPr>
              <a:t>слоговую азбуку чероки</a:t>
            </a:r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, а в 1828 начал издавать </a:t>
            </a:r>
            <a:r>
              <a:rPr lang="ru-RU" b="1" dirty="0" smtClean="0">
                <a:solidFill>
                  <a:schemeClr val="bg1"/>
                </a:solidFill>
                <a:cs typeface="Times New Roman" pitchFamily="18" charset="0"/>
              </a:rPr>
              <a:t>газету «Чероки Феникс»</a:t>
            </a:r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 на языке чероки. </a:t>
            </a:r>
          </a:p>
          <a:p>
            <a:pPr marL="0" indent="0">
              <a:buNone/>
            </a:pPr>
            <a:endParaRPr lang="ru-RU" sz="12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4788024" y="857232"/>
            <a:ext cx="3866431" cy="5101340"/>
            <a:chOff x="4788024" y="857232"/>
            <a:chExt cx="3866431" cy="5101340"/>
          </a:xfrm>
        </p:grpSpPr>
        <p:pic>
          <p:nvPicPr>
            <p:cNvPr id="4" name="Рисунок 3" descr="http://img11.nnm.me/8/f/4/9/2/588c12c19652cdf2a15d707c701.jp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857232"/>
              <a:ext cx="3866431" cy="47320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4788024" y="5589240"/>
              <a:ext cx="386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</a:rPr>
                <a:t>Вождь Секвойя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78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Слоговая азбука чероки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http://ethnic.indralika.ru/wp-content/uploads/2011/08/1000px-Cherokee_Syllabary.svg_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94682"/>
            <a:ext cx="8229600" cy="4336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274638"/>
            <a:ext cx="4714908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Газета «Чероки Феникс»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http://upload.wikimedia.org/wikipedia/commons/thumb/e/e7/Cherokeephoenix-5-1828.png/417px-Cherokeephoenix-5-1828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928670"/>
            <a:ext cx="3968115" cy="570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Содержимое 6" descr="Чероки Феникс и адвокат индейцев, том 3, номер 33, 8 января 1831 года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2000240"/>
            <a:ext cx="4500594" cy="4525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5072098" cy="621510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Степные индейцы пользовались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пиктографическим письмом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Также существовали межплеменные жаргоны, к которым относят общий торговый язык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чикасо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мобиле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Некоторые племена широко пользовались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«языком сигналов»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«языком жестов»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общения использовались и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вампумы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которые при необходимости служили индейцам в качестве денег.</a:t>
            </a:r>
          </a:p>
          <a:p>
            <a:endParaRPr lang="ru-RU" dirty="0"/>
          </a:p>
        </p:txBody>
      </p:sp>
      <p:pic>
        <p:nvPicPr>
          <p:cNvPr id="5" name="Рисунок 4" descr="http://genling.ru/books/item/f00/s00/z0000005/pic/00000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357166"/>
            <a:ext cx="3407434" cy="3468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nestory.ru/wp-content/uploads/2013/11/vampumy-raznocvetnye-rakushki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4071942"/>
            <a:ext cx="3429023" cy="2631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Язык жестов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http://www.indiansworld.org/sites/default/files/images/20131305114016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357298"/>
            <a:ext cx="4396650" cy="4525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nnre.ru/jazykoznanie/kniga_o_jazyke/_2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2786058"/>
            <a:ext cx="4250668" cy="3838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Языки индейцев сегодня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762872" cy="49971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bg1"/>
                </a:solidFill>
              </a:rPr>
              <a:t>Следует отметить, что языки индейцев живы и функционируют в современном мире. На индейских языках в </a:t>
            </a:r>
            <a:r>
              <a:rPr lang="ru-RU" b="1" dirty="0" err="1" smtClean="0">
                <a:solidFill>
                  <a:schemeClr val="bg1"/>
                </a:solidFill>
              </a:rPr>
              <a:t>Википедии</a:t>
            </a:r>
            <a:r>
              <a:rPr lang="ru-RU" b="1" dirty="0" smtClean="0">
                <a:solidFill>
                  <a:schemeClr val="bg1"/>
                </a:solidFill>
              </a:rPr>
              <a:t> сейчас написано: 1 статья на языке крик, 6 статей на </a:t>
            </a:r>
            <a:r>
              <a:rPr lang="ru-RU" b="1" dirty="0" err="1" smtClean="0">
                <a:solidFill>
                  <a:schemeClr val="bg1"/>
                </a:solidFill>
              </a:rPr>
              <a:t>чоктавском</a:t>
            </a:r>
            <a:r>
              <a:rPr lang="ru-RU" b="1" dirty="0" smtClean="0">
                <a:solidFill>
                  <a:schemeClr val="bg1"/>
                </a:solidFill>
              </a:rPr>
              <a:t> языке, 99 статей на языке </a:t>
            </a:r>
            <a:r>
              <a:rPr lang="ru-RU" b="1" dirty="0" err="1" smtClean="0">
                <a:solidFill>
                  <a:schemeClr val="bg1"/>
                </a:solidFill>
              </a:rPr>
              <a:t>кри</a:t>
            </a:r>
            <a:r>
              <a:rPr lang="ru-RU" b="1" dirty="0" smtClean="0">
                <a:solidFill>
                  <a:schemeClr val="bg1"/>
                </a:solidFill>
              </a:rPr>
              <a:t>, 555 статей на языке чероки, 577 статей на </a:t>
            </a:r>
            <a:r>
              <a:rPr lang="ru-RU" b="1" dirty="0" err="1" smtClean="0">
                <a:solidFill>
                  <a:schemeClr val="bg1"/>
                </a:solidFill>
              </a:rPr>
              <a:t>шайеннском</a:t>
            </a:r>
            <a:r>
              <a:rPr lang="ru-RU" b="1" dirty="0" smtClean="0">
                <a:solidFill>
                  <a:schemeClr val="bg1"/>
                </a:solidFill>
              </a:rPr>
              <a:t> языке, 2459 статей на языке </a:t>
            </a:r>
            <a:r>
              <a:rPr lang="ru-RU" b="1" dirty="0" err="1" smtClean="0">
                <a:solidFill>
                  <a:schemeClr val="bg1"/>
                </a:solidFill>
              </a:rPr>
              <a:t>навахо</a:t>
            </a:r>
            <a:r>
              <a:rPr lang="ru-RU" b="1" dirty="0" smtClean="0">
                <a:solidFill>
                  <a:schemeClr val="bg1"/>
                </a:solidFill>
              </a:rPr>
              <a:t>, 11261 статей на языке </a:t>
            </a:r>
            <a:r>
              <a:rPr lang="ru-RU" b="1" dirty="0" err="1" smtClean="0">
                <a:solidFill>
                  <a:schemeClr val="bg1"/>
                </a:solidFill>
              </a:rPr>
              <a:t>науатль</a:t>
            </a:r>
            <a:r>
              <a:rPr lang="ru-RU" b="1" dirty="0" smtClean="0">
                <a:solidFill>
                  <a:schemeClr val="bg1"/>
                </a:solidFill>
              </a:rPr>
              <a:t>, 19463 статей на языке кечуа.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515792"/>
            <a:ext cx="3609975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Слова индейского происхождения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0072" y="1412776"/>
            <a:ext cx="3744416" cy="482453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bg1"/>
                </a:solidFill>
              </a:rPr>
              <a:t>В английском языке около 250 слов из языков северных индейцев.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bg1"/>
                </a:solidFill>
              </a:rPr>
              <a:t>От индейцев Северной Америки заимствованы слова, обозначающие</a:t>
            </a:r>
          </a:p>
          <a:p>
            <a:pPr marL="0" indent="0" algn="just">
              <a:buFont typeface="Wingdings" pitchFamily="2" charset="2"/>
              <a:buChar char="§"/>
            </a:pPr>
            <a:r>
              <a:rPr lang="ru-RU" b="1" i="1" dirty="0" smtClean="0">
                <a:solidFill>
                  <a:schemeClr val="bg1"/>
                </a:solidFill>
              </a:rPr>
              <a:t>географические названия</a:t>
            </a:r>
          </a:p>
          <a:p>
            <a:pPr marL="0" indent="0" algn="just">
              <a:buFont typeface="Wingdings" pitchFamily="2" charset="2"/>
              <a:buChar char="§"/>
            </a:pPr>
            <a:r>
              <a:rPr lang="ru-RU" b="1" i="1" dirty="0" smtClean="0">
                <a:solidFill>
                  <a:schemeClr val="bg1"/>
                </a:solidFill>
              </a:rPr>
              <a:t>названия животных </a:t>
            </a:r>
          </a:p>
          <a:p>
            <a:pPr marL="0" indent="0" algn="just">
              <a:buFont typeface="Wingdings" pitchFamily="2" charset="2"/>
              <a:buChar char="§"/>
            </a:pPr>
            <a:r>
              <a:rPr lang="ru-RU" b="1" i="1" dirty="0" smtClean="0">
                <a:solidFill>
                  <a:schemeClr val="bg1"/>
                </a:solidFill>
              </a:rPr>
              <a:t>продукты питания </a:t>
            </a:r>
          </a:p>
          <a:p>
            <a:pPr marL="0" indent="0" algn="just">
              <a:buFont typeface="Wingdings" pitchFamily="2" charset="2"/>
              <a:buChar char="§"/>
            </a:pPr>
            <a:r>
              <a:rPr lang="ru-RU" b="1" i="1" dirty="0" smtClean="0">
                <a:solidFill>
                  <a:schemeClr val="bg1"/>
                </a:solidFill>
              </a:rPr>
              <a:t>особенностей быта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bg1"/>
                </a:solidFill>
              </a:rPr>
              <a:t>Очень многие слова получили широкое распространение в английском языке. </a:t>
            </a:r>
            <a:endParaRPr lang="ru-RU" b="1" dirty="0" smtClean="0"/>
          </a:p>
          <a:p>
            <a:pPr marL="0" indent="0">
              <a:buNone/>
            </a:pPr>
            <a:endParaRPr lang="ru-RU" b="1" dirty="0" smtClean="0"/>
          </a:p>
        </p:txBody>
      </p:sp>
      <p:pic>
        <p:nvPicPr>
          <p:cNvPr id="8194" name="Picture 2" descr="http://os1.i.ua/3/1/10218209_1b9ab56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700808"/>
            <a:ext cx="460851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86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34880" cy="92211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Одежда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19905" y="4414698"/>
            <a:ext cx="3826768" cy="6387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</a:t>
            </a:r>
            <a:r>
              <a:rPr lang="ru-RU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ukluks</a:t>
            </a:r>
            <a:r>
              <a:rPr lang="ru-RU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(унты)</a:t>
            </a:r>
            <a:endParaRPr lang="ru-RU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4" name="Рисунок 3" descr="https://upload.wikimedia.org/wikipedia/commons/thumb/4/43/Lakota_moccasins%2C_c._1880_-_Bata_Shoe_Museum_-_DSC00574.JPG/200px-Lakota_moccasins%2C_c._1880_-_Bata_Shoe_Museum_-_DSC0057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64904"/>
            <a:ext cx="3426174" cy="3874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Изображение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32656"/>
            <a:ext cx="3226435" cy="38131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81263" y="1675495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moccasin (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мокасины)</a:t>
            </a:r>
            <a:endParaRPr lang="ru-RU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54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chemeClr val="bg1"/>
                </a:solidFill>
              </a:rPr>
              <a:t>Цель проектной работы</a:t>
            </a:r>
            <a:r>
              <a:rPr lang="ru-RU" sz="1600" dirty="0" smtClean="0">
                <a:solidFill>
                  <a:schemeClr val="bg1"/>
                </a:solidFill>
              </a:rPr>
              <a:t>: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определить глубину и объем культурного наследия коренных жителей Америки.  </a:t>
            </a:r>
          </a:p>
          <a:p>
            <a:pPr marL="0" indent="0">
              <a:buNone/>
            </a:pPr>
            <a:endParaRPr lang="ru-RU" sz="16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bg1"/>
                </a:solidFill>
              </a:rPr>
              <a:t>Задачи проектной работы: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bg1"/>
                </a:solidFill>
              </a:rPr>
              <a:t>1.	Выяснить происхождение индейского народа и определить его место в истории американского континента.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bg1"/>
                </a:solidFill>
              </a:rPr>
              <a:t> 2.	Определить современное положение индейского народа.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bg1"/>
                </a:solidFill>
              </a:rPr>
              <a:t> 3.	Проанализировать культурное наследие индейского народа и оценить его значимость в современном мире.</a:t>
            </a:r>
          </a:p>
          <a:p>
            <a:pPr marL="0" indent="0">
              <a:buNone/>
            </a:pPr>
            <a:endParaRPr lang="ru-RU" sz="18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bg1"/>
                </a:solidFill>
              </a:rPr>
              <a:t>В процессе проектной работы решались следующие практические задачи: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bg1"/>
                </a:solidFill>
              </a:rPr>
              <a:t> 1.	Систематизировать сведения об историческом опыте, культуре, религии и бытовой жизни индейского народа. 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bg1"/>
                </a:solidFill>
              </a:rPr>
              <a:t> 2.	Определить наличие слов индейского происхождения в американском варианте английского языка.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bg1"/>
                </a:solidFill>
              </a:rPr>
              <a:t>Практические результаты, полученные в процессе проектной работы, представлены в виде таблиц или схем (кластеров) в Приложениях.</a:t>
            </a:r>
          </a:p>
          <a:p>
            <a:pPr marL="0" indent="0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86496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Животные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http://www.moose-pictures.com/canadian-bull-moose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281" y="1916832"/>
            <a:ext cx="2066925" cy="2381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enotam.ru/images/Enot-poloskunust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1428736"/>
            <a:ext cx="2517116" cy="1992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zooclub.ru/attach/mouse/035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729" y="3571101"/>
            <a:ext cx="3761105" cy="25273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724128" y="3967336"/>
            <a:ext cx="32052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moose 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(североамериканский лось)</a:t>
            </a:r>
            <a:endParaRPr lang="ru-RU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63281" y="6119336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chipmunk 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(бурундук)</a:t>
            </a:r>
            <a:endParaRPr lang="en-US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75218" y="1912772"/>
            <a:ext cx="24489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raccoon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(енот)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Жилище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http://nikosdom.com.ua/wp-content/gallery/fotografii-dlya-statej/vigvam-ot-nikos-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4762500" cy="3648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653" y="3668600"/>
            <a:ext cx="3717826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5032106"/>
            <a:ext cx="3744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wigwam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(вигвам)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3059668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w</a:t>
            </a:r>
            <a:r>
              <a:rPr lang="en-US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ickiup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(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хижина)</a:t>
            </a:r>
            <a:endParaRPr lang="ru-RU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Продукты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питания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Пеммикан своими руками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2000240"/>
            <a:ext cx="3643338" cy="3357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encrypted-tbn2.gstatic.com/images?q=tbn:ANd9GcQZtHFZHUYvfL14pM-FUAFbY9Je-HzbfNmon5AteqfADW4rvybTu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6" y="1857364"/>
            <a:ext cx="3286148" cy="292895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755576" y="5517232"/>
            <a:ext cx="3528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Pemmican (</a:t>
            </a:r>
            <a:r>
              <a:rPr lang="ru-RU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пемикан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)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5136416"/>
            <a:ext cx="3384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Hominy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(</a:t>
            </a:r>
            <a:r>
              <a:rPr lang="ru-RU" sz="2400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х</a:t>
            </a:r>
            <a:r>
              <a:rPr lang="ru-RU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омини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– каша из кукурузы)</a:t>
            </a:r>
            <a:endParaRPr lang="ru-RU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51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Транспорт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http://s020.radikal.ru/i707/1511/c1/e5433454a2ff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20888"/>
            <a:ext cx="3168352" cy="3312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upload.wikimedia.org/wikipedia/commons/5/57/Birkenrindenkanu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735985"/>
            <a:ext cx="4811051" cy="223424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51520" y="1484784"/>
            <a:ext cx="4536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Toboggan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(сани, тобогган – </a:t>
            </a:r>
            <a:r>
              <a:rPr lang="ru-RU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бесполозные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сани)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85221" y="6021288"/>
            <a:ext cx="40032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Kayak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(каяк – лодка)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Верования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http://www.raut.ru/files/tato/2011/July/totempolecompr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412776"/>
            <a:ext cx="3248180" cy="2560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pp.vk.me/c624029/v624029278/4bda5/mex5Kg_0TXE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24944"/>
            <a:ext cx="5026063" cy="375249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868144" y="4369560"/>
            <a:ext cx="2520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totem 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(тотем)</a:t>
            </a:r>
            <a:endParaRPr lang="ru-RU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412776"/>
            <a:ext cx="41044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Manitou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(Маниту – божество)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Grand-Manitou (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шишка, важная особа)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39552" y="692696"/>
            <a:ext cx="8229600" cy="539673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6" name="Содержимое 3" descr="http://re-actor.net/uploads/posts/2013-04/1365492729_10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4716048" cy="329932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508104" y="1844824"/>
            <a:ext cx="316436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pow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-wow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(шаман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(у североамериканских индейцев); </a:t>
            </a: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сборище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совет (у индейцев); </a:t>
            </a: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разг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встреча, сбор, сборище, собрание;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совещание</a:t>
            </a:r>
          </a:p>
          <a:p>
            <a:pPr algn="ctr"/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r>
              <a:rPr lang="en-US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Географическое название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66997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25 американских штатов пришли из языков североамериканских индейцев. 8 названий имеют происхождение из алгонкинских языков. Например, Иллинойс. 7 названий пришли из </a:t>
            </a:r>
            <a:r>
              <a:rPr lang="ru-RU" sz="1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сиуанских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языков, например Южная и Северная Дакота. Ирокезские языки дали названия 3 американским штатам. Например, Кентукки. Также 1 название пришло из юто-ацтекского языка, 1 название из гавайского языка и 5 названий из языков других индейских народов. </a:t>
            </a:r>
            <a:endParaRPr lang="ru-RU" sz="1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441306"/>
            <a:ext cx="4285259" cy="3153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04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Некоторые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названия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штатов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340768"/>
            <a:ext cx="5544616" cy="511256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Illinois 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Иллинойс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штат на Среднем Западе США.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Название штата представляет собой французскую адаптацию алгонкинского слова (возможно из языка 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майами-иллинойс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означающего «говорит понятно», что относилось к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индейцам-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иллинойсам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Kentucky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Кентукки) - штат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востоке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США. Название происходит от одного из ирокезских языков.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Первоначально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название относилось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 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реке Кентукки.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Согласно некоторым источникам, этимология слова не установлена, однако большинство сходятся на том, что оно означает «на лугу» или «в прерии»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96752"/>
            <a:ext cx="2448271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717032"/>
            <a:ext cx="2448271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5770984" cy="564949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Texas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(Техас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- штат[4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] на юге США.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Название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штата происходит от испанского слова «</a:t>
            </a:r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tejas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», а то, в свою очередь, от индейского «</a:t>
            </a:r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táysha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», на языке племён </a:t>
            </a:r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каддо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означающего «друг», «союзник» (им первые испанские исследователи территории называли индейцев, входивших в конфедерацию племён </a:t>
            </a:r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хасинай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 marL="0" indent="0" algn="just">
              <a:buNone/>
            </a:pP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South Dakota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(Южная Дакота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- штат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расположенный на Среднем Западе США.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Происходит из языка сиу. Назван в честь народа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дакота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(сиу);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означает «союзник», «друг».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726" y="3429000"/>
            <a:ext cx="2090737" cy="2134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76672"/>
            <a:ext cx="2088231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007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0" y="908720"/>
            <a:ext cx="4629200" cy="5832648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Индейский народ имеет богатое историческое прошлое и богатое культурное достояние, которое представляет большую ценность в современном мире и полноценно существует наряду с другими культурами.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2. Как и любой народ, пусть даже и малочисленный, индейский народ вносит свой бесценный вклад в мировую культуру и органично дополняет ее своим неповторимым колоритом.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3. Культурное наследие индейского народа – многогранное явление, со многими составляющими, которые отражают особенности исторической судьбы народа, уклада повседневной жизни, культурных традиций и традиций искусства, религии и языковые особенности.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4. Языки индейских племен значительно обогатили английский язык и придали ему свою национальную окраску, что представляет собой большую ценность для изучающих английский язык.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5. Языковой материал, представленный в работе, имеет определенную практическую ценность для изучающих английский язык. </a:t>
            </a:r>
            <a:endParaRPr lang="ru-RU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Данила\Desktop\Фото девочки 6 класс\IMG_11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52170"/>
            <a:ext cx="3955368" cy="527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6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14290"/>
            <a:ext cx="5554960" cy="94096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Культурное наследие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5"/>
            <a:ext cx="8229600" cy="2448272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   Культурное наследие любого народа представляет собой многообразие проявления всех сторон его жизни, от быта до произведений искусства. Проанализировав исторический опыт индейского народа, его современное положение, особенности бытовой и культурной жизни, искусства, религии, мы определили составляющие его культурного наследия: история, культура (традиции, обычаи, праздники; музыка; письменность), религия, бытовая жизнь (жилье, одежда, посуда, орудия труда, еда, основные занятия), язык. Полученные данные могут быть представлены в виде кластера «Культурное наследие индейского народа» (Приложение 2). Возможно дальнейшее расширение кластера при более глубоком анализе выделенных составляющих.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88" y="3500438"/>
            <a:ext cx="3286148" cy="2571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://img0.liveinternet.ru/images/attach/b/2/24/745/24745224_ATotemPolesStandsInStanleyParkInVancouver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3286124"/>
            <a:ext cx="2786082" cy="3357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 (600x686, 53Kb)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7" b="3809"/>
          <a:stretch/>
        </p:blipFill>
        <p:spPr bwMode="auto">
          <a:xfrm>
            <a:off x="6072198" y="3214686"/>
            <a:ext cx="2904941" cy="34290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7231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Электронные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/>
          <a:lstStyle/>
          <a:p>
            <a:endParaRPr lang="ru-RU" sz="1400" dirty="0" smtClean="0">
              <a:solidFill>
                <a:schemeClr val="bg1"/>
              </a:solidFill>
            </a:endParaRPr>
          </a:p>
          <a:p>
            <a:endParaRPr lang="ru-RU" sz="1400" dirty="0" smtClean="0">
              <a:solidFill>
                <a:schemeClr val="bg1"/>
              </a:solidFill>
            </a:endParaRPr>
          </a:p>
          <a:p>
            <a:endParaRPr lang="ru-RU" sz="1400" dirty="0" smtClean="0">
              <a:solidFill>
                <a:schemeClr val="bg1"/>
              </a:solidFill>
            </a:endParaRPr>
          </a:p>
          <a:p>
            <a:endParaRPr lang="ru-RU" sz="1400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1041" y="1124744"/>
            <a:ext cx="8341810" cy="5293757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>
            <a:spAutoFit/>
          </a:bodyPr>
          <a:lstStyle/>
          <a:p>
            <a:endParaRPr lang="ru-RU" sz="1400" dirty="0">
              <a:solidFill>
                <a:schemeClr val="bg1"/>
              </a:solidFill>
            </a:endParaRPr>
          </a:p>
          <a:p>
            <a:r>
              <a:rPr lang="ru-RU" sz="20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www.neizvestniy-geniy.ru/cat/literature/istor/829127.html</a:t>
            </a:r>
            <a:endParaRPr lang="ru-RU" sz="2000" b="1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://historic.ru/books/item/f00/s00/z0000029/st003.shtmlhttp://history-library.com/index.php?id1=3&amp;category=istoriya-severnoy-ameriki&amp;author=averkieva-up&amp;book=1974</a:t>
            </a:r>
            <a:endParaRPr lang="ru-RU" sz="2000" b="1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https://</a:t>
            </a: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ru.wikipedia.org/wiki/Индейцы</a:t>
            </a:r>
            <a:endParaRPr lang="ru-RU" sz="2000" b="1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http://englishon-line.ru/indeiskie-slova-v-angliiskom.html</a:t>
            </a:r>
          </a:p>
          <a:p>
            <a:r>
              <a:rPr lang="ru-RU" sz="20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http://usa-info.com.ua/geography/proiskhozhdenie-nazvanij-amerikanskikh-shtatov</a:t>
            </a:r>
          </a:p>
          <a:p>
            <a:r>
              <a:rPr lang="ru-RU" sz="20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https://ru.wikipedia.org/wiki/Происхождение_названий_американских_штатов</a:t>
            </a:r>
          </a:p>
          <a:p>
            <a:r>
              <a:rPr lang="ru-RU" sz="20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http://www.americancities.ru/index.php/articles/259-usa-states-names</a:t>
            </a:r>
          </a:p>
          <a:p>
            <a:r>
              <a:rPr lang="en-US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vadim-proskurin.livejournal.com</a:t>
            </a:r>
            <a:endParaRPr lang="ru-RU" sz="2000" b="1" dirty="0" smtClean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30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5616624"/>
          </a:xfrm>
          <a:solidFill>
            <a:schemeClr val="tx1">
              <a:lumMod val="8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http://www.visionary.ru/stati/indeytsy-kratkiy-lekbez-po-istorii.html</a:t>
            </a:r>
            <a:endParaRPr lang="ru-RU" sz="2000" b="1" dirty="0">
              <a:solidFill>
                <a:schemeClr val="bg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http://www.bugaga.ru/pictures/geo/1146741247-proishozhdenie-nazvaniy-amerikanskih-shtatov.html</a:t>
            </a:r>
            <a:endParaRPr lang="en-US" sz="2000" b="1" dirty="0">
              <a:solidFill>
                <a:schemeClr val="bg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http://www.liveinternet.ru/users/levasseur/quotes/page6.html</a:t>
            </a:r>
            <a:endParaRPr lang="en-US" sz="2000" b="1" dirty="0">
              <a:solidFill>
                <a:schemeClr val="bg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u="sng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http://www.liveinternet.ru/journalshowcomments.php?jpostid=225192859&amp;journalid=3166127&amp;go=prev&amp;categ=0</a:t>
            </a:r>
            <a:endParaRPr lang="ru-RU" sz="2000" b="1" u="sng" dirty="0">
              <a:solidFill>
                <a:schemeClr val="bg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http://www.nnre.ru/jazykoznanie/kniga_o_jazyke/p7.php</a:t>
            </a:r>
            <a:endParaRPr lang="ru-RU" sz="2000" b="1" dirty="0">
              <a:solidFill>
                <a:schemeClr val="bg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u="sng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http://nestory.ru/istoriya-poyavleniya-deneg</a:t>
            </a:r>
            <a:endParaRPr lang="ru-RU" sz="2000" b="1" dirty="0">
              <a:solidFill>
                <a:schemeClr val="bg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http://www.indiansworld.org/chto-oznachayut-znaki-indeycev.html#.VvmBZ_mLSM8</a:t>
            </a:r>
            <a:endParaRPr lang="ru-RU" sz="2000" b="1" dirty="0">
              <a:solidFill>
                <a:schemeClr val="bg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u="sng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http://crescographic10.rssing.com/chan-6243877/all_p145.html</a:t>
            </a:r>
            <a:endParaRPr lang="ru-RU" sz="2000" b="1" dirty="0">
              <a:solidFill>
                <a:schemeClr val="bg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  <a:hlinkClick r:id="rId10"/>
              </a:rPr>
              <a:t>http://nnm.me/blogs/shivadance777/unichtozhenie-bizonov-v-ssha/page2/</a:t>
            </a:r>
            <a:endParaRPr lang="ru-RU" sz="2000" b="1" dirty="0">
              <a:solidFill>
                <a:schemeClr val="bg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930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  <a:solidFill>
            <a:schemeClr val="tx1">
              <a:lumMod val="8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www.moose-pictures.com</a:t>
            </a:r>
            <a:endParaRPr lang="ru-RU" sz="2000" b="1" u="sng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http://enotam.ru/vidy-enotov/klassifikatsiya-enotov.html</a:t>
            </a:r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https://ru.wikipedia.org/wiki/%D0%9C%D0%BE%D0%BA%D0%B0%D1%81%D0%B8%D0%BD%D1%8B</a:t>
            </a:r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http://forum.smartshop33.ru/index.php?/topic/569-chto-vi-nikogda-ne-nadenete/page__st__260</a:t>
            </a:r>
            <a:endParaRPr lang="ru-RU" sz="2000" b="1" u="sng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http://ethnic.indralika.ru/tag/%D0%B8%D0%B5%D1%80%D0%BE%D0%B3%D0%BB%D0%B8%D1%84%D1%8B/</a:t>
            </a:r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www.zooclub.ru</a:t>
            </a:r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http://baronus.ru/2013/01/31/pemmikanmyasnoj-koncentra-dlya-vyzhivaniya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/</a:t>
            </a:r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0489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4000" b="1" dirty="0" smtClean="0">
                <a:solidFill>
                  <a:schemeClr val="bg1"/>
                </a:solidFill>
              </a:rPr>
              <a:t>Культурное наследие индейского народа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0"/>
          <a:stretch/>
        </p:blipFill>
        <p:spPr bwMode="auto">
          <a:xfrm>
            <a:off x="971600" y="1556792"/>
            <a:ext cx="7219356" cy="4330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801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Происхождение слова «индейцы»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064896" cy="170965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Название «индейцы» жители Америки получили случайно. Колумб, который стал первооткрывателем этого материка, считал, что попал в Индию. Так, индейцев стали называть индейцами.</a:t>
            </a:r>
          </a:p>
          <a:p>
            <a:endParaRPr lang="ru-RU" dirty="0"/>
          </a:p>
        </p:txBody>
      </p:sp>
      <p:pic>
        <p:nvPicPr>
          <p:cNvPr id="2052" name="Picture 4" descr="http://uznamania.ru/uploads/photoset/00/08/25/0u36942315-2ec951fc-2458bd9f.jpg-682x682-p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570" y="2636912"/>
            <a:ext cx="5976664" cy="398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428604"/>
            <a:ext cx="4214842" cy="178595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История  коренного населения американского континента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143248"/>
            <a:ext cx="8606190" cy="3429024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   </a:t>
            </a:r>
            <a:r>
              <a:rPr lang="ru-RU" sz="3400" dirty="0" smtClean="0">
                <a:solidFill>
                  <a:schemeClr val="bg1"/>
                </a:solidFill>
              </a:rPr>
              <a:t>История  американских индейцев —</a:t>
            </a:r>
            <a:r>
              <a:rPr lang="ru-RU" sz="3400" b="1" dirty="0" smtClean="0">
                <a:solidFill>
                  <a:schemeClr val="bg1"/>
                </a:solidFill>
              </a:rPr>
              <a:t> уникальна</a:t>
            </a:r>
            <a:r>
              <a:rPr lang="ru-RU" sz="3400" dirty="0" smtClean="0">
                <a:solidFill>
                  <a:schemeClr val="bg1"/>
                </a:solidFill>
              </a:rPr>
              <a:t>. Она трагична и в то же время полна оптимизма. Уникальность судьбы индейцев заключается в том, что, будучи коренными жителями американского континента, они пережили все стадии его заселения европейцами, начиная с первых колоний в 17 веке и кончая завершением освоения западных границ к концу 19 столетия. </a:t>
            </a:r>
            <a:endParaRPr lang="en-US" sz="3400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sz="3400" dirty="0" smtClean="0">
                <a:solidFill>
                  <a:schemeClr val="bg1"/>
                </a:solidFill>
              </a:rPr>
              <a:t>История индейского народа </a:t>
            </a:r>
            <a:r>
              <a:rPr lang="ru-RU" sz="3400" b="1" dirty="0" smtClean="0">
                <a:solidFill>
                  <a:schemeClr val="bg1"/>
                </a:solidFill>
              </a:rPr>
              <a:t>трагична</a:t>
            </a:r>
            <a:r>
              <a:rPr lang="ru-RU" sz="3400" dirty="0" smtClean="0">
                <a:solidFill>
                  <a:schemeClr val="bg1"/>
                </a:solidFill>
              </a:rPr>
              <a:t>, так как освоение белым населением американского континента сопровождалось конфликтом между индейским народом и европейцами. </a:t>
            </a:r>
            <a:endParaRPr lang="en-US" sz="3400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sz="3400" dirty="0" smtClean="0">
                <a:solidFill>
                  <a:schemeClr val="bg1"/>
                </a:solidFill>
              </a:rPr>
              <a:t>Но эта история, в то же время, </a:t>
            </a:r>
            <a:r>
              <a:rPr lang="ru-RU" sz="3400" b="1" dirty="0" smtClean="0">
                <a:solidFill>
                  <a:schemeClr val="bg1"/>
                </a:solidFill>
              </a:rPr>
              <a:t>полна оптимизма</a:t>
            </a:r>
            <a:r>
              <a:rPr lang="ru-RU" sz="3400" dirty="0" smtClean="0">
                <a:solidFill>
                  <a:schemeClr val="bg1"/>
                </a:solidFill>
              </a:rPr>
              <a:t>, потому что коренные американцы, хотя и потеряли в 19 веке большую часть своих исконных земель, выжили, им удалось утвердиться в своих политических и экономических правах, они сохранили свое национальное самосознание и культуру вопреки наступлению современной цивилизации.</a:t>
            </a:r>
            <a:endParaRPr lang="ru-RU" sz="34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548680"/>
            <a:ext cx="2714644" cy="2237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YjU1OS00M (509x700, 170Kb)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214290"/>
            <a:ext cx="2071702" cy="28879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47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Жизнь индейцев до заселения европейцами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AutoShape 2" descr="http://mtdata.ru/u31/photo2424/20851014201-0/original.jpe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1" y="1628800"/>
            <a:ext cx="4779764" cy="3903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http://img1.liveinternet.ru/images/attach/c/3/76/383/76383205_3035399_b8fbb7d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980728"/>
            <a:ext cx="3672407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473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Индейские племена до колонизации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500174"/>
            <a:ext cx="8429684" cy="5143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802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459" y="130622"/>
            <a:ext cx="8229600" cy="778098"/>
          </a:xfrm>
        </p:spPr>
        <p:txBody>
          <a:bodyPr>
            <a:normAutofit/>
          </a:bodyPr>
          <a:lstStyle/>
          <a:p>
            <a:pPr algn="ctr"/>
            <a:r>
              <a:rPr lang="ru-RU" sz="2700" dirty="0" smtClean="0">
                <a:solidFill>
                  <a:schemeClr val="bg1"/>
                </a:solidFill>
              </a:rPr>
              <a:t>Коренные народы Америки</a:t>
            </a:r>
            <a:endParaRPr lang="ru-RU" sz="27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02973"/>
            <a:ext cx="8136903" cy="5319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9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755</TotalTime>
  <Words>1265</Words>
  <Application>Microsoft Office PowerPoint</Application>
  <PresentationFormat>Экран (4:3)</PresentationFormat>
  <Paragraphs>139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Паркет</vt:lpstr>
      <vt:lpstr>Культурное наследие  коренного населения Америки</vt:lpstr>
      <vt:lpstr>Презентация PowerPoint</vt:lpstr>
      <vt:lpstr>Культурное наследие</vt:lpstr>
      <vt:lpstr> Культурное наследие индейского народа</vt:lpstr>
      <vt:lpstr>Происхождение слова «индейцы»</vt:lpstr>
      <vt:lpstr>История  коренного населения американского континента</vt:lpstr>
      <vt:lpstr>Жизнь индейцев до заселения европейцами</vt:lpstr>
      <vt:lpstr>Индейские племена до колонизации</vt:lpstr>
      <vt:lpstr>Коренные народы Америки</vt:lpstr>
      <vt:lpstr>Европейская колонизация</vt:lpstr>
      <vt:lpstr>Индейский народ сегодня</vt:lpstr>
      <vt:lpstr>Языки индейцев</vt:lpstr>
      <vt:lpstr>Слоговая азбука чероки</vt:lpstr>
      <vt:lpstr>Газета «Чероки Феникс»</vt:lpstr>
      <vt:lpstr>Презентация PowerPoint</vt:lpstr>
      <vt:lpstr>Язык жестов</vt:lpstr>
      <vt:lpstr>Языки индейцев сегодня</vt:lpstr>
      <vt:lpstr>Слова индейского происхождения</vt:lpstr>
      <vt:lpstr>Одежда</vt:lpstr>
      <vt:lpstr>Животные</vt:lpstr>
      <vt:lpstr>Жилище</vt:lpstr>
      <vt:lpstr>Продукты питания</vt:lpstr>
      <vt:lpstr>Транспорт</vt:lpstr>
      <vt:lpstr>Верования</vt:lpstr>
      <vt:lpstr>Презентация PowerPoint</vt:lpstr>
      <vt:lpstr>Географическое название</vt:lpstr>
      <vt:lpstr>Некоторые названия штатов</vt:lpstr>
      <vt:lpstr>Презентация PowerPoint</vt:lpstr>
      <vt:lpstr>Заключение </vt:lpstr>
      <vt:lpstr>Электронные ресурсы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Культурное наследие  коренного населения Америки</dc:title>
  <dc:creator>Мы</dc:creator>
  <cp:lastModifiedBy>Данила</cp:lastModifiedBy>
  <cp:revision>52</cp:revision>
  <dcterms:created xsi:type="dcterms:W3CDTF">2016-03-21T15:28:00Z</dcterms:created>
  <dcterms:modified xsi:type="dcterms:W3CDTF">2016-03-29T23:31:59Z</dcterms:modified>
</cp:coreProperties>
</file>