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79" r:id="rId8"/>
    <p:sldId id="261" r:id="rId9"/>
    <p:sldId id="262" r:id="rId10"/>
    <p:sldId id="274" r:id="rId11"/>
    <p:sldId id="263" r:id="rId12"/>
    <p:sldId id="264" r:id="rId13"/>
    <p:sldId id="265" r:id="rId14"/>
    <p:sldId id="266" r:id="rId15"/>
    <p:sldId id="276" r:id="rId16"/>
    <p:sldId id="271" r:id="rId17"/>
    <p:sldId id="268" r:id="rId18"/>
    <p:sldId id="269" r:id="rId19"/>
    <p:sldId id="275" r:id="rId20"/>
    <p:sldId id="270" r:id="rId21"/>
    <p:sldId id="278" r:id="rId22"/>
    <p:sldId id="277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FF"/>
    <a:srgbClr val="800000"/>
    <a:srgbClr val="FF0000"/>
    <a:srgbClr val="FFFF00"/>
    <a:srgbClr val="000099"/>
    <a:srgbClr val="00FF00"/>
    <a:srgbClr val="0000CC"/>
    <a:srgbClr val="00FF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714" autoAdjust="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85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06833BE-54BA-48A8-87B1-0BC28245ACFA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4369DFA-8D12-4154-9602-B90191887F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omeenglish.ru/Tales.htm" TargetMode="External"/><Relationship Id="rId13" Type="http://schemas.openxmlformats.org/officeDocument/2006/relationships/hyperlink" Target="http://volnjansklib.ru/imagis/volshebnye-skazki-britanii-english-fairy-tales-uchebnaya-literatura-33621-large.png" TargetMode="External"/><Relationship Id="rId3" Type="http://schemas.openxmlformats.org/officeDocument/2006/relationships/hyperlink" Target="http://mirckazok.ru/view_cat.php?cat=91" TargetMode="External"/><Relationship Id="rId7" Type="http://schemas.openxmlformats.org/officeDocument/2006/relationships/hyperlink" Target="http://abc-english-grammar.com/1/tales.htm" TargetMode="External"/><Relationship Id="rId12" Type="http://schemas.openxmlformats.org/officeDocument/2006/relationships/hyperlink" Target="http://www.knigisosklada.ru/images/books/2025/big/2025620.jpg" TargetMode="External"/><Relationship Id="rId17" Type="http://schemas.openxmlformats.org/officeDocument/2006/relationships/hyperlink" Target="https://im0-tub-ru.yandex.net/i?id=d6c4a76e58a0ec898291ac78118515b1&amp;n=33&amp;h=215&amp;w=296" TargetMode="External"/><Relationship Id="rId2" Type="http://schemas.openxmlformats.org/officeDocument/2006/relationships/hyperlink" Target="http://l-skazki.ru/anglijskie.html" TargetMode="External"/><Relationship Id="rId16" Type="http://schemas.openxmlformats.org/officeDocument/2006/relationships/hyperlink" Target="http://dreamworlds.ru/uploads/posts/2010-06/1276095181_32581469_080c3b311f619db1eae069587158d0ab.jp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kot-bayun.ru/angliiskie_skazki.html" TargetMode="External"/><Relationship Id="rId11" Type="http://schemas.openxmlformats.org/officeDocument/2006/relationships/hyperlink" Target="http://nsportal.ru/shkola/inostrannye-yazyki/angliiskiy-yazyk/library/2015/04/15/proekt-po-angliyskomu-yazyku-na-temu" TargetMode="External"/><Relationship Id="rId5" Type="http://schemas.openxmlformats.org/officeDocument/2006/relationships/hyperlink" Target="http://detskie-skazki.com/" TargetMode="External"/><Relationship Id="rId15" Type="http://schemas.openxmlformats.org/officeDocument/2006/relationships/hyperlink" Target="https://im0-tub-ru.yandex.net/i?id=4ce10d0a0eb2292cd7851bf14e569d34&amp;n=33&amp;h=215&amp;w=215" TargetMode="External"/><Relationship Id="rId10" Type="http://schemas.openxmlformats.org/officeDocument/2006/relationships/hyperlink" Target="http://www.myshared.ru/slide/771354/" TargetMode="External"/><Relationship Id="rId4" Type="http://schemas.openxmlformats.org/officeDocument/2006/relationships/hyperlink" Target="http://hobbitaniya.ru/english/" TargetMode="External"/><Relationship Id="rId9" Type="http://schemas.openxmlformats.org/officeDocument/2006/relationships/hyperlink" Target="http://www.skazochnik.info/enskaz/" TargetMode="External"/><Relationship Id="rId14" Type="http://schemas.openxmlformats.org/officeDocument/2006/relationships/hyperlink" Target="http://indosmart.in/images/FirstPage_9781775565185.jp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509/157060903.f7/0_add6b_bb966902_XL.jpg" TargetMode="External"/><Relationship Id="rId13" Type="http://schemas.openxmlformats.org/officeDocument/2006/relationships/hyperlink" Target="http://images.androidfreeget.com/h007/h61/img201403302309010856_info1280X800.jpeg" TargetMode="External"/><Relationship Id="rId18" Type="http://schemas.openxmlformats.org/officeDocument/2006/relationships/hyperlink" Target="http://www.ukazka.ru/img/g/uk928632.jpg" TargetMode="External"/><Relationship Id="rId3" Type="http://schemas.openxmlformats.org/officeDocument/2006/relationships/hyperlink" Target="http://volnjansklib.ru/imagis/volshebnye-skazki-britanii-english-fairy-tales-uchebnaya-literatura-33621-large.png" TargetMode="External"/><Relationship Id="rId7" Type="http://schemas.openxmlformats.org/officeDocument/2006/relationships/hyperlink" Target="https://im0-tub-ru.yandex.net/i?id=d6c4a76e58a0ec898291ac78118515b1&amp;n=33&amp;h=215&amp;w=296" TargetMode="External"/><Relationship Id="rId12" Type="http://schemas.openxmlformats.org/officeDocument/2006/relationships/hyperlink" Target="https://yandex.ru/images/search?text=%D0%B0%D0%BD%D0%B3%D0%BB%D0%B8%D0%B9%D1%81%D0%BA%D0%B8%D0%B5%20%D1%81%D0%BA%D0%B0%D0%B7%D0%BA%D0%B8%20%D0%BA%D0%B0%D1%80%D1%82%D0%B8%D0%BD%D0%BA%D0%B8&amp;img_url=https://s-media-cache-ak0.pinimg.com/originals/46/77/8b/46778b52e8c26fc70e361ead6b4faef8.jpg&amp;pos=2&amp;rpt=simage&amp;stype=image&amp;lr=47&amp;noreask=1&amp;source=wiz" TargetMode="External"/><Relationship Id="rId17" Type="http://schemas.openxmlformats.org/officeDocument/2006/relationships/hyperlink" Target="http://1.bp.blogspot.com/-vDnt67yPlkM/UHhRhqgMOyI/AAAAAAAAHNQ/ECjeq3SG_zU/s1600/1.jpg" TargetMode="External"/><Relationship Id="rId2" Type="http://schemas.openxmlformats.org/officeDocument/2006/relationships/hyperlink" Target="http://www.knigisosklada.ru/images/books/2025/big/2025620.jpg" TargetMode="External"/><Relationship Id="rId16" Type="http://schemas.openxmlformats.org/officeDocument/2006/relationships/hyperlink" Target="http://www.urban.ro/wp-content/uploads/2011/03/ftl-fairy-tales-book_tb628.jpg" TargetMode="External"/><Relationship Id="rId20" Type="http://schemas.openxmlformats.org/officeDocument/2006/relationships/hyperlink" Target="http://www.booksiti.net.ru/books/1457425.jp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dreamworlds.ru/uploads/posts/2010-06/1276095181_32581469_080c3b311f619db1eae069587158d0ab.jpg" TargetMode="External"/><Relationship Id="rId11" Type="http://schemas.openxmlformats.org/officeDocument/2006/relationships/hyperlink" Target="http://static.ow.ly/photos/original/asD7e.jpg" TargetMode="External"/><Relationship Id="rId5" Type="http://schemas.openxmlformats.org/officeDocument/2006/relationships/hyperlink" Target="https://im0-tub-ru.yandex.net/i?id=4ce10d0a0eb2292cd7851bf14e569d34&amp;n=33&amp;h=215&amp;w=215" TargetMode="External"/><Relationship Id="rId15" Type="http://schemas.openxmlformats.org/officeDocument/2006/relationships/hyperlink" Target="http://a2.mzstatic.com/us/r1000/093/Purple/23/47/f4/mzl.bicngetw.1024x1024-65.jpg" TargetMode="External"/><Relationship Id="rId10" Type="http://schemas.openxmlformats.org/officeDocument/2006/relationships/hyperlink" Target="http://benonicitytimes.co.za/wp-content/uploads/sites/26/2014/09/Jack_700x394-Large.jpg" TargetMode="External"/><Relationship Id="rId19" Type="http://schemas.openxmlformats.org/officeDocument/2006/relationships/hyperlink" Target="http://img.yakaboo.ua/media/catalog/product/2/5/258959_30310967.jpg" TargetMode="External"/><Relationship Id="rId4" Type="http://schemas.openxmlformats.org/officeDocument/2006/relationships/hyperlink" Target="http://indosmart.in/images/FirstPage_9781775565185.jpg" TargetMode="External"/><Relationship Id="rId9" Type="http://schemas.openxmlformats.org/officeDocument/2006/relationships/hyperlink" Target="https://im3-tub-ru.yandex.net/i?id=95c1741299b7f363c0d2bf45fe22c5e1&amp;n=33&amp;h=215&amp;w=204" TargetMode="External"/><Relationship Id="rId14" Type="http://schemas.openxmlformats.org/officeDocument/2006/relationships/hyperlink" Target="http://www.thefairytaletarot.com/images/swords/Swords_Ace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bitlanders.com/users/galleries/394695/394695_gallery_551e739cc9db4_jpg.jpg" TargetMode="External"/><Relationship Id="rId2" Type="http://schemas.openxmlformats.org/officeDocument/2006/relationships/hyperlink" Target="http://s013.radikal.ru/i324/1102/8c/1e87c097a430.jpg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fondosdepantallaya.com/bulkupload/fondoschrismas4/Navidad/Historias%20Navidad_1280.jpg" TargetMode="External"/><Relationship Id="rId4" Type="http://schemas.openxmlformats.org/officeDocument/2006/relationships/hyperlink" Target="http://proxy.whoisaaronbrown.com/proxy/http:/s018.radikal.ru/i506/1201/2b/ff4d8240dace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857232"/>
            <a:ext cx="6172200" cy="1894362"/>
          </a:xfrm>
        </p:spPr>
        <p:txBody>
          <a:bodyPr/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Волшебный мир английских сказок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3143248"/>
            <a:ext cx="5334938" cy="3214710"/>
          </a:xfrm>
        </p:spPr>
        <p:txBody>
          <a:bodyPr>
            <a:normAutofit lnSpcReduction="10000"/>
          </a:bodyPr>
          <a:lstStyle/>
          <a:p>
            <a:pPr algn="r"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Презентация к проектной работе по страноведению</a:t>
            </a:r>
          </a:p>
          <a:p>
            <a:pPr algn="r"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ученицы 6 класса МОУ «СОШ с. Тепловка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Новобурасского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района Саратовской области»</a:t>
            </a:r>
          </a:p>
          <a:p>
            <a:pPr algn="r">
              <a:spcBef>
                <a:spcPts val="0"/>
              </a:spcBef>
            </a:pP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Кенжегуловой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Екатерины</a:t>
            </a:r>
          </a:p>
          <a:p>
            <a:pPr algn="r"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Кожохина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М.А.,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учитель английского языка «СОШ с. Тепловка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Новобурасского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района Саратовской области»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://volnjansklib.ru/imagis/volshebnye-skazki-britanii-english-fairy-tales-uchebnaya-literatura-33621-lar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7713" y="3718288"/>
            <a:ext cx="1984209" cy="2947968"/>
          </a:xfrm>
          <a:prstGeom prst="rect">
            <a:avLst/>
          </a:prstGeom>
          <a:noFill/>
        </p:spPr>
      </p:pic>
      <p:pic>
        <p:nvPicPr>
          <p:cNvPr id="5" name="Рисунок 4" descr="C:\Users\Мария\Desktop\20256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" y="2345678"/>
            <a:ext cx="1872208" cy="2745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42852"/>
            <a:ext cx="500066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Герои 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 английских</a:t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/>
            </a:r>
            <a:br>
              <a:rPr lang="ru-RU" sz="3600" dirty="0" smtClean="0">
                <a:latin typeface="Bookman Old Style" pitchFamily="18" charset="0"/>
              </a:rPr>
            </a:br>
            <a:r>
              <a:rPr lang="ru-RU" sz="3600" dirty="0" smtClean="0">
                <a:latin typeface="Bookman Old Style" pitchFamily="18" charset="0"/>
              </a:rPr>
              <a:t> сказок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pic>
        <p:nvPicPr>
          <p:cNvPr id="11266" name="Picture 2" descr="http://img-fotki.yandex.ru/get/6509/157060903.f7/0_add6b_bb966902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95929">
            <a:off x="347942" y="1988508"/>
            <a:ext cx="2471569" cy="1746871"/>
          </a:xfrm>
          <a:prstGeom prst="rect">
            <a:avLst/>
          </a:prstGeom>
          <a:noFill/>
        </p:spPr>
      </p:pic>
      <p:pic>
        <p:nvPicPr>
          <p:cNvPr id="11268" name="Picture 4" descr="http://img-fotki.yandex.ru/get/5626/157060903.10c/0_b0bb9_c85fa5e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643050"/>
            <a:ext cx="3167042" cy="2043733"/>
          </a:xfrm>
          <a:prstGeom prst="rect">
            <a:avLst/>
          </a:prstGeom>
          <a:noFill/>
        </p:spPr>
      </p:pic>
      <p:pic>
        <p:nvPicPr>
          <p:cNvPr id="11272" name="Picture 8" descr="http://carolsnotebook.com/wp-content/uploads/2012/07/2_cinderella_pt-500x3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29066"/>
            <a:ext cx="2846437" cy="2248686"/>
          </a:xfrm>
          <a:prstGeom prst="rect">
            <a:avLst/>
          </a:prstGeom>
          <a:noFill/>
        </p:spPr>
      </p:pic>
      <p:pic>
        <p:nvPicPr>
          <p:cNvPr id="11274" name="Picture 10" descr="http://festival.1september.ru/articles/654709/presentation/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3" y="4143380"/>
            <a:ext cx="2822562" cy="2116921"/>
          </a:xfrm>
          <a:prstGeom prst="rect">
            <a:avLst/>
          </a:prstGeom>
          <a:noFill/>
        </p:spPr>
      </p:pic>
      <p:pic>
        <p:nvPicPr>
          <p:cNvPr id="7" name="Рисунок 6" descr="C:\Users\Мария\Desktop\asD7e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7963"/>
            <a:ext cx="2520280" cy="2443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Мария\Desktop\mzl.bicngetw.1024x1024-6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528" y="1817508"/>
            <a:ext cx="2259330" cy="1694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357167"/>
            <a:ext cx="6320744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Юмор в английских сказках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929" y="1643050"/>
            <a:ext cx="6106430" cy="3539002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Многие из английских сказок можно назвать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юмористическими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Англичанам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присуще особенное чувство юмора, может не всегда понятное сразу, но глубокое по своему наполнению.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Присутствие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юмора в сказочном сюжете делает его более колоритным, привлекательным и подчеркивает особенность английского фольклора. </a:t>
            </a:r>
          </a:p>
          <a:p>
            <a:endParaRPr lang="ru-RU" dirty="0"/>
          </a:p>
        </p:txBody>
      </p:sp>
      <p:sp>
        <p:nvSpPr>
          <p:cNvPr id="21506" name="AutoShape 2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http://animal-store.ru/img/2015/050111/4230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2363947" cy="1857388"/>
          </a:xfrm>
          <a:prstGeom prst="rect">
            <a:avLst/>
          </a:prstGeom>
          <a:noFill/>
        </p:spPr>
      </p:pic>
      <p:sp>
        <p:nvSpPr>
          <p:cNvPr id="10242" name="AutoShape 2" descr="https://img0.etsystatic.com/056/1/9244412/il_340x270.759475110_2vy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img0.etsystatic.com/056/1/9244412/il_340x270.759475110_2vy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img0.etsystatic.com/056/1/9244412/il_340x270.759475110_2vy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://gutenberg.readingroo.ms/2/2/7/7/22778/22778-h/images/i-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408" y="4149080"/>
            <a:ext cx="2500298" cy="2250268"/>
          </a:xfrm>
          <a:prstGeom prst="rect">
            <a:avLst/>
          </a:prstGeom>
          <a:noFill/>
        </p:spPr>
      </p:pic>
      <p:pic>
        <p:nvPicPr>
          <p:cNvPr id="10" name="Рисунок 9" descr="C:\Users\Мария\Desktop\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941168"/>
            <a:ext cx="3275856" cy="1818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ookman Old Style" pitchFamily="18" charset="0"/>
              </a:rPr>
              <a:t>СХОЖЕСТЬ АНГЛИЙСКИХ СКАЗОК МЕЖДУ СОБОЙ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571612"/>
            <a:ext cx="2643206" cy="63976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        “</a:t>
            </a:r>
            <a:r>
              <a:rPr lang="ru-RU" dirty="0" err="1"/>
              <a:t>Catskin</a:t>
            </a:r>
            <a:r>
              <a:rPr lang="ru-RU" dirty="0"/>
              <a:t>”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500694" y="1571612"/>
            <a:ext cx="2643206" cy="63976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    “</a:t>
            </a:r>
            <a:r>
              <a:rPr lang="ru-RU" dirty="0" err="1"/>
              <a:t>Cap</a:t>
            </a:r>
            <a:r>
              <a:rPr lang="ru-RU" dirty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Rushes</a:t>
            </a:r>
            <a:r>
              <a:rPr lang="ru-RU" dirty="0"/>
              <a:t>” </a:t>
            </a:r>
          </a:p>
        </p:txBody>
      </p:sp>
      <p:pic>
        <p:nvPicPr>
          <p:cNvPr id="20482" name="Picture 2" descr="http://crimsonseal.com/image/data/blog/2014_03_18/Cat_S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357430"/>
            <a:ext cx="3115367" cy="4304791"/>
          </a:xfrm>
          <a:prstGeom prst="rect">
            <a:avLst/>
          </a:prstGeom>
          <a:noFill/>
        </p:spPr>
      </p:pic>
      <p:pic>
        <p:nvPicPr>
          <p:cNvPr id="20484" name="Picture 4" descr="http://rudb.org/img/2013_10/i52722596f18e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357430"/>
            <a:ext cx="461189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42852"/>
            <a:ext cx="6429420" cy="185738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НАКЛАДЫВАНИЕ ЭПИЗОД НА ЭПИЗОД И МНОГОКРАТНОЕ ПОВТОРЕНИЕ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72066" y="1928802"/>
            <a:ext cx="3857652" cy="38576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Этот приём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используется для усиления действия, которое приводит к кульминации сказки. Такими примерами могут служить сказки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Henny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-Penny”, “The Little Red Hen and the Grain of Wheat”, “The Old Woman and Her Pig”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2530" name="AutoShape 2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8" name="Picture 10" descr="http://i.gr-assets.com/images/S/photo.goodreads.com/books/1230385586l/736368._UY342_SS342_.jpg"/>
          <p:cNvPicPr>
            <a:picLocks noChangeAspect="1" noChangeArrowheads="1"/>
          </p:cNvPicPr>
          <p:nvPr/>
        </p:nvPicPr>
        <p:blipFill rotWithShape="1">
          <a:blip r:embed="rId2" cstate="print"/>
          <a:srcRect l="5208"/>
          <a:stretch/>
        </p:blipFill>
        <p:spPr bwMode="auto">
          <a:xfrm>
            <a:off x="101903" y="654262"/>
            <a:ext cx="2370067" cy="2643206"/>
          </a:xfrm>
          <a:prstGeom prst="rect">
            <a:avLst/>
          </a:prstGeom>
          <a:noFill/>
        </p:spPr>
      </p:pic>
      <p:pic>
        <p:nvPicPr>
          <p:cNvPr id="22540" name="Picture 12" descr="http://members.iinet.net/~nicolee/ladybird_pictures/images/606d_Well-loved_tales/606d_old_woman_and_her_p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6432" y="2204864"/>
            <a:ext cx="2305991" cy="3500462"/>
          </a:xfrm>
          <a:prstGeom prst="rect">
            <a:avLst/>
          </a:prstGeom>
          <a:noFill/>
        </p:spPr>
      </p:pic>
      <p:pic>
        <p:nvPicPr>
          <p:cNvPr id="22542" name="Picture 14" descr="http://ecx.images-amazon.com/images/I/51CloOEqPF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44" y="3501008"/>
            <a:ext cx="244960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800" y="3068960"/>
            <a:ext cx="3368986" cy="172819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Обычно английская сказка заканчивается победой добра. Зло наказуемо.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428992" y="819796"/>
            <a:ext cx="471490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Bookman Old Style" pitchFamily="18" charset="0"/>
                <a:cs typeface="Arial" pitchFamily="34" charset="0"/>
              </a:rPr>
              <a:t>Окончание сказки</a:t>
            </a:r>
          </a:p>
        </p:txBody>
      </p:sp>
      <p:pic>
        <p:nvPicPr>
          <p:cNvPr id="1026" name="Picture 2" descr="C:\Users\Данила\Desktop\ff4d8240dac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6"/>
          <a:stretch/>
        </p:blipFill>
        <p:spPr bwMode="auto">
          <a:xfrm>
            <a:off x="467544" y="3463477"/>
            <a:ext cx="2232248" cy="317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анила\Desktop\1e87c097a4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852936"/>
            <a:ext cx="2699792" cy="359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анила\Desktop\394695_gallery_551e739cc9db4_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2961448" cy="296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2528" y="1398904"/>
            <a:ext cx="2531319" cy="66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667" y="1322183"/>
            <a:ext cx="2531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… in fairy tales the happy ending takes place on the last page.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357166"/>
            <a:ext cx="6400800" cy="2286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Bookman Old Style" pitchFamily="18" charset="0"/>
              </a:rPr>
              <a:t>Своеобразие лексики английских сказок</a:t>
            </a:r>
            <a:endParaRPr lang="ru-RU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60" y="2334060"/>
            <a:ext cx="6400800" cy="3831244"/>
          </a:xfrm>
        </p:spPr>
        <p:txBody>
          <a:bodyPr>
            <a:normAutofit fontScale="25000" lnSpcReduction="20000"/>
          </a:bodyPr>
          <a:lstStyle/>
          <a:p>
            <a:endParaRPr lang="ru-RU" sz="8000" dirty="0" smtClean="0">
              <a:latin typeface="Century Gothic" pitchFamily="34" charset="0"/>
            </a:endParaRPr>
          </a:p>
          <a:p>
            <a:endParaRPr lang="ru-RU" sz="8000" dirty="0" smtClean="0">
              <a:latin typeface="Century Gothic" pitchFamily="34" charset="0"/>
            </a:endParaRPr>
          </a:p>
          <a:p>
            <a:endParaRPr lang="ru-RU" sz="8000" dirty="0" smtClean="0">
              <a:latin typeface="Century Gothic" pitchFamily="34" charset="0"/>
            </a:endParaRPr>
          </a:p>
          <a:p>
            <a:endParaRPr lang="ru-RU" sz="8000" dirty="0" smtClean="0">
              <a:latin typeface="Century Gothic" pitchFamily="34" charset="0"/>
            </a:endParaRPr>
          </a:p>
          <a:p>
            <a:endParaRPr lang="ru-RU" sz="8000" dirty="0" smtClean="0">
              <a:latin typeface="Century Gothic" pitchFamily="34" charset="0"/>
            </a:endParaRPr>
          </a:p>
          <a:p>
            <a:endParaRPr lang="ru-RU" sz="8000" dirty="0" smtClean="0">
              <a:latin typeface="Century Gothic" pitchFamily="34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В английских сказках представлена 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разнообразная лексика.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Большинство сказок начинается с выражения </a:t>
            </a:r>
          </a:p>
          <a:p>
            <a:r>
              <a:rPr lang="en-US" sz="8000" b="1" i="1" dirty="0" smtClean="0">
                <a:latin typeface="Times New Roman" pitchFamily="18" charset="0"/>
                <a:cs typeface="Times New Roman" pitchFamily="18" charset="0"/>
              </a:rPr>
              <a:t>Once upon a time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(Жили-были…).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8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Очень часто в сказках присутствуют 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рифмовки: </a:t>
            </a: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Run! </a:t>
            </a:r>
            <a:r>
              <a:rPr lang="en-US" sz="8000" b="1" dirty="0" err="1" smtClean="0">
                <a:latin typeface="Times New Roman" pitchFamily="18" charset="0"/>
                <a:cs typeface="Times New Roman" pitchFamily="18" charset="0"/>
              </a:rPr>
              <a:t>Run!as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 fast as you can,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You can’t catch me, 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I’m the Gingerbread Man!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8000" b="1" i="1" dirty="0" smtClean="0">
                <a:latin typeface="Times New Roman" pitchFamily="18" charset="0"/>
                <a:cs typeface="Times New Roman" pitchFamily="18" charset="0"/>
              </a:rPr>
              <a:t>(The Gingerbread Man)</a:t>
            </a:r>
            <a:endParaRPr lang="ru-RU" sz="8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  <p:pic>
        <p:nvPicPr>
          <p:cNvPr id="4" name="Picture 12" descr="http://www.thefairytaletarot.com/images/book_cover_ft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64" y="476672"/>
            <a:ext cx="2340924" cy="3714776"/>
          </a:xfrm>
          <a:prstGeom prst="rect">
            <a:avLst/>
          </a:prstGeom>
          <a:noFill/>
        </p:spPr>
      </p:pic>
      <p:sp>
        <p:nvSpPr>
          <p:cNvPr id="6146" name="AutoShape 2" descr="https://im0-tub-ru.yandex.net/i?id=f2444547818dfa6aa2ed0f66ae20ee3a&amp;n=33&amp;h=215&amp;w=17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://bookcovers.boomerangbooks.com.au/Medium/001/9781843229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433325"/>
            <a:ext cx="2018838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214290"/>
            <a:ext cx="64008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Имена героев английских сказок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 rot="673632">
            <a:off x="4393973" y="1757521"/>
            <a:ext cx="4929254" cy="85725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Curlz MT" pitchFamily="82" charset="0"/>
              </a:rPr>
              <a:t>The Three Little Pigs</a:t>
            </a:r>
            <a:r>
              <a:rPr lang="en-US" sz="3600" dirty="0" smtClean="0">
                <a:latin typeface="Curlz MT" pitchFamily="82" charset="0"/>
              </a:rPr>
              <a:t> </a:t>
            </a:r>
            <a:r>
              <a:rPr lang="ru-RU" sz="3600" dirty="0" smtClean="0"/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213915">
            <a:off x="241046" y="1421200"/>
            <a:ext cx="6286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  <a:latin typeface="Algerian" pitchFamily="82" charset="0"/>
              </a:rPr>
              <a:t>Henny</a:t>
            </a:r>
            <a:r>
              <a:rPr lang="ru-RU" sz="2400" dirty="0" smtClean="0">
                <a:solidFill>
                  <a:srgbClr val="0070C0"/>
                </a:solidFill>
              </a:rPr>
              <a:t>-</a:t>
            </a:r>
            <a:r>
              <a:rPr lang="en-US" sz="2400" dirty="0" smtClean="0">
                <a:solidFill>
                  <a:srgbClr val="0070C0"/>
                </a:solidFill>
                <a:latin typeface="Algerian" pitchFamily="82" charset="0"/>
              </a:rPr>
              <a:t>Penny</a:t>
            </a:r>
            <a:r>
              <a:rPr lang="ru-RU" sz="2400" dirty="0" smtClean="0">
                <a:solidFill>
                  <a:srgbClr val="0070C0"/>
                </a:solidFill>
              </a:rPr>
              <a:t>, </a:t>
            </a:r>
            <a:r>
              <a:rPr lang="en-US" sz="2400" dirty="0" smtClean="0">
                <a:solidFill>
                  <a:srgbClr val="0070C0"/>
                </a:solidFill>
                <a:latin typeface="Algerian" pitchFamily="82" charset="0"/>
              </a:rPr>
              <a:t>The Little Red Hen and the Grain of Wheat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279591">
            <a:off x="3775626" y="2794324"/>
            <a:ext cx="4846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  <a:latin typeface="Brush Script MT" pitchFamily="66" charset="0"/>
              </a:rPr>
              <a:t>The Cock</a:t>
            </a:r>
            <a:r>
              <a:rPr lang="ru-RU" sz="2400" dirty="0" smtClean="0">
                <a:solidFill>
                  <a:srgbClr val="FF00FF"/>
                </a:solidFill>
              </a:rPr>
              <a:t>, </a:t>
            </a:r>
            <a:r>
              <a:rPr lang="en-US" sz="2400" dirty="0" smtClean="0">
                <a:solidFill>
                  <a:srgbClr val="FF00FF"/>
                </a:solidFill>
                <a:latin typeface="Brush Script MT" pitchFamily="66" charset="0"/>
              </a:rPr>
              <a:t>the Mouse and the Little Red Hen</a:t>
            </a:r>
            <a:endParaRPr lang="ru-RU" sz="2400" dirty="0">
              <a:solidFill>
                <a:srgbClr val="FF00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1074445">
            <a:off x="387966" y="2583365"/>
            <a:ext cx="39597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Blackadder ITC" pitchFamily="82" charset="0"/>
              </a:rPr>
              <a:t>Jack and His Friends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145918">
            <a:off x="3003320" y="3401796"/>
            <a:ext cx="2928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 smtClean="0">
                <a:solidFill>
                  <a:srgbClr val="00FF99"/>
                </a:solidFill>
                <a:latin typeface="Bodoni MT Poster Compressed" pitchFamily="18" charset="0"/>
              </a:rPr>
              <a:t>Lazy</a:t>
            </a:r>
            <a:r>
              <a:rPr lang="ru-RU" sz="8000" dirty="0" smtClean="0">
                <a:solidFill>
                  <a:srgbClr val="00FF99"/>
                </a:solidFill>
              </a:rPr>
              <a:t> </a:t>
            </a:r>
            <a:r>
              <a:rPr lang="en-US" sz="8000" dirty="0" smtClean="0">
                <a:solidFill>
                  <a:srgbClr val="00FF99"/>
                </a:solidFill>
                <a:latin typeface="Bodoni MT Poster Compressed" pitchFamily="18" charset="0"/>
              </a:rPr>
              <a:t>Jack</a:t>
            </a:r>
            <a:r>
              <a:rPr lang="ru-RU" sz="8000" dirty="0" smtClean="0">
                <a:solidFill>
                  <a:srgbClr val="00FF99"/>
                </a:solidFill>
              </a:rPr>
              <a:t> </a:t>
            </a:r>
            <a:r>
              <a:rPr lang="en-US" sz="8000" dirty="0" smtClean="0">
                <a:solidFill>
                  <a:srgbClr val="00FF99"/>
                </a:solidFill>
                <a:latin typeface="Bodoni MT Poster Compressed" pitchFamily="18" charset="0"/>
              </a:rPr>
              <a:t> </a:t>
            </a:r>
            <a:endParaRPr lang="ru-RU" sz="8000" dirty="0">
              <a:solidFill>
                <a:srgbClr val="00FF99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0370635">
            <a:off x="257003" y="3564166"/>
            <a:ext cx="4143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00CC"/>
                </a:solidFill>
                <a:latin typeface="Castellar" pitchFamily="18" charset="0"/>
              </a:rPr>
              <a:t>Molly </a:t>
            </a:r>
            <a:r>
              <a:rPr lang="en-US" sz="3200" dirty="0" err="1" smtClean="0">
                <a:solidFill>
                  <a:srgbClr val="0000CC"/>
                </a:solidFill>
                <a:latin typeface="Castellar" pitchFamily="18" charset="0"/>
              </a:rPr>
              <a:t>Whuppie</a:t>
            </a:r>
            <a:endParaRPr lang="ru-RU" sz="3200" dirty="0">
              <a:solidFill>
                <a:srgbClr val="0000CC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323269">
            <a:off x="5490205" y="3879421"/>
            <a:ext cx="3666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FF00"/>
                </a:solidFill>
                <a:latin typeface="Agency FB" pitchFamily="34" charset="0"/>
              </a:rPr>
              <a:t>Jack and the Beanstalk</a:t>
            </a:r>
            <a:endParaRPr lang="ru-RU" sz="3600" dirty="0">
              <a:solidFill>
                <a:srgbClr val="00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373291">
            <a:off x="5234269" y="4788322"/>
            <a:ext cx="24075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0099"/>
                </a:solidFill>
                <a:latin typeface="Bradley Hand ITC" pitchFamily="66" charset="0"/>
              </a:rPr>
              <a:t>Mr</a:t>
            </a:r>
            <a:r>
              <a:rPr lang="en-US" sz="2800" b="1" dirty="0" smtClean="0">
                <a:solidFill>
                  <a:srgbClr val="000099"/>
                </a:solidFill>
                <a:latin typeface="Bradley Hand ITC" pitchFamily="66" charset="0"/>
              </a:rPr>
              <a:t> and </a:t>
            </a:r>
            <a:r>
              <a:rPr lang="en-US" sz="2800" b="1" dirty="0" err="1" smtClean="0">
                <a:solidFill>
                  <a:srgbClr val="000099"/>
                </a:solidFill>
                <a:latin typeface="Bradley Hand ITC" pitchFamily="66" charset="0"/>
              </a:rPr>
              <a:t>Mrs</a:t>
            </a:r>
            <a:r>
              <a:rPr lang="en-US" sz="2800" b="1" dirty="0" smtClean="0">
                <a:solidFill>
                  <a:srgbClr val="000099"/>
                </a:solidFill>
                <a:latin typeface="Bradley Hand ITC" pitchFamily="66" charset="0"/>
              </a:rPr>
              <a:t> Vinegar</a:t>
            </a:r>
            <a:endParaRPr lang="ru-RU" sz="2800" b="1" dirty="0">
              <a:solidFill>
                <a:srgbClr val="000099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778846">
            <a:off x="1202771" y="4641855"/>
            <a:ext cx="26246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Edwardian Script ITC" pitchFamily="66" charset="0"/>
              </a:rPr>
              <a:t>Tom Tit Tot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9348602">
            <a:off x="3423433" y="5116159"/>
            <a:ext cx="16626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rgbClr val="800000"/>
                </a:solidFill>
                <a:latin typeface="Freestyle Script" pitchFamily="66" charset="0"/>
              </a:rPr>
              <a:t>Catskin</a:t>
            </a:r>
            <a:endParaRPr lang="ru-RU" sz="6000" b="1" dirty="0">
              <a:solidFill>
                <a:srgbClr val="8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20735665">
            <a:off x="310170" y="5730745"/>
            <a:ext cx="30718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9900FF"/>
                </a:solidFill>
                <a:latin typeface="Gigi" pitchFamily="82" charset="0"/>
              </a:rPr>
              <a:t>Cap of Rushes</a:t>
            </a:r>
            <a:endParaRPr lang="ru-RU" sz="3200" dirty="0">
              <a:solidFill>
                <a:srgbClr val="9900FF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0749979">
            <a:off x="4285163" y="5659557"/>
            <a:ext cx="42819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6600"/>
                </a:solidFill>
                <a:latin typeface="Old English Text MT" pitchFamily="66" charset="0"/>
              </a:rPr>
              <a:t>The History of Tom Thumb</a:t>
            </a:r>
            <a:endParaRPr lang="ru-RU" sz="28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0298" y="4572008"/>
            <a:ext cx="5994415" cy="2071701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42852"/>
            <a:ext cx="4857784" cy="12858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Необычные и своеобразные имена:</a:t>
            </a:r>
          </a:p>
          <a:p>
            <a:pPr algn="ctr"/>
            <a:r>
              <a:rPr lang="en-US" b="1" dirty="0" smtClean="0"/>
              <a:t> </a:t>
            </a:r>
            <a:r>
              <a:rPr lang="en-US" b="1" dirty="0" err="1" smtClean="0"/>
              <a:t>Henny</a:t>
            </a:r>
            <a:r>
              <a:rPr lang="en-US" b="1" dirty="0" smtClean="0"/>
              <a:t>-Penny, Cocky-</a:t>
            </a:r>
            <a:r>
              <a:rPr lang="en-US" b="1" dirty="0" err="1" smtClean="0"/>
              <a:t>locky</a:t>
            </a:r>
            <a:r>
              <a:rPr lang="en-US" b="1" dirty="0" smtClean="0"/>
              <a:t>, Ducky-</a:t>
            </a:r>
            <a:r>
              <a:rPr lang="en-US" b="1" dirty="0" err="1" smtClean="0"/>
              <a:t>daddles</a:t>
            </a:r>
            <a:r>
              <a:rPr lang="en-US" b="1" dirty="0" smtClean="0"/>
              <a:t>, Goosey-</a:t>
            </a:r>
            <a:r>
              <a:rPr lang="en-US" b="1" dirty="0" err="1" smtClean="0"/>
              <a:t>poosey</a:t>
            </a:r>
            <a:r>
              <a:rPr lang="en-US" b="1" dirty="0" smtClean="0"/>
              <a:t>, Turkey-</a:t>
            </a:r>
            <a:r>
              <a:rPr lang="en-US" b="1" dirty="0" err="1" smtClean="0"/>
              <a:t>lurkey</a:t>
            </a:r>
            <a:r>
              <a:rPr lang="en-US" b="1" dirty="0" smtClean="0"/>
              <a:t>, Foxy-</a:t>
            </a:r>
            <a:r>
              <a:rPr lang="en-US" b="1" dirty="0" err="1" smtClean="0"/>
              <a:t>loxy</a:t>
            </a:r>
            <a:r>
              <a:rPr lang="en-US" b="1" dirty="0" smtClean="0"/>
              <a:t>, Little Red Hen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1785926"/>
            <a:ext cx="4857784" cy="128588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Простые имена: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Dog, Cat, Fox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cdn.tristro.net/catalog/1122/full/9780899192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43140" cy="1452573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214546" y="785794"/>
            <a:ext cx="2071702" cy="150019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Имена героев-животных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http://imnewbieschool.com/forum/language/chicken-little-characters-foxy-loxy-i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428868"/>
            <a:ext cx="1428760" cy="1994511"/>
          </a:xfrm>
          <a:prstGeom prst="rect">
            <a:avLst/>
          </a:prstGeom>
          <a:noFill/>
        </p:spPr>
      </p:pic>
      <p:pic>
        <p:nvPicPr>
          <p:cNvPr id="4102" name="Picture 6" descr="http://1.bp.blogspot.com/-yIfwZb24ZqA/TpubVr5vQtI/AAAAAAAAAM0/6EKPyXJd5oM/s1600/birds%25252C%2Bkids%2B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2303" y="3299673"/>
            <a:ext cx="1417554" cy="1558087"/>
          </a:xfrm>
          <a:prstGeom prst="rect">
            <a:avLst/>
          </a:prstGeom>
          <a:noFill/>
        </p:spPr>
      </p:pic>
      <p:sp>
        <p:nvSpPr>
          <p:cNvPr id="4104" name="AutoShape 8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8" name="AutoShape 12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0" name="AutoShape 14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2" name="AutoShape 16" descr="https://im3-tub-ru.yandex.net/i?id=9d6e213040f9787a689f589815997b84&amp;n=33&amp;h=215&amp;w=2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4" name="AutoShape 18" descr="https://im3-tub-ru.yandex.net/i?id=9d6e213040f9787a689f589815997b84&amp;n=33&amp;h=215&amp;w=2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6" name="AutoShape 20" descr="https://im3-tub-ru.yandex.net/i?id=9d6e213040f9787a689f589815997b84&amp;n=33&amp;h=215&amp;w=2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8" name="Picture 22" descr="http://momentumpr.com/wp-content/uploads/2016/01/fo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4681" y="4929198"/>
            <a:ext cx="2449303" cy="1785950"/>
          </a:xfrm>
          <a:prstGeom prst="rect">
            <a:avLst/>
          </a:prstGeom>
          <a:noFill/>
        </p:spPr>
      </p:pic>
      <p:sp>
        <p:nvSpPr>
          <p:cNvPr id="4120" name="AutoShape 24" descr="https://im0-tub-ru.yandex.net/i?id=a4f1ef21b82cf0ba01111932966df904&amp;n=33&amp;h=215&amp;w=29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22" name="AutoShape 26" descr="https://im0-tub-ru.yandex.net/i?id=a4f1ef21b82cf0ba01111932966df904&amp;n=33&amp;h=215&amp;w=29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4" name="Picture 28" descr="http://1.bp.blogspot.com/-u08T-mi0G1w/TwMznUVUjdI/AAAAAAAABhw/XLBO32pbGrw/s320/turkey_lurkey_sketch_0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3984" y="3429000"/>
            <a:ext cx="2540016" cy="1643074"/>
          </a:xfrm>
          <a:prstGeom prst="rect">
            <a:avLst/>
          </a:prstGeom>
          <a:noFill/>
        </p:spPr>
      </p:pic>
      <p:pic>
        <p:nvPicPr>
          <p:cNvPr id="4126" name="Picture 30" descr="http://s.hswstatic.com/gif/little-red-hen-story-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857760"/>
            <a:ext cx="2366099" cy="1857388"/>
          </a:xfrm>
          <a:prstGeom prst="rect">
            <a:avLst/>
          </a:prstGeom>
          <a:noFill/>
        </p:spPr>
      </p:pic>
      <p:sp>
        <p:nvSpPr>
          <p:cNvPr id="4128" name="AutoShape 32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30" name="AutoShape 34" descr="https://im3-tub-ru.yandex.net/i?id=4198dbbe83cf49e6341a0500f8cab510&amp;n=33&amp;h=215&amp;w=2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357686" y="1000108"/>
            <a:ext cx="4214842" cy="14287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Словосочетания, указывающие на определенные особенности характера героев: 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Lazy Jack, The Red </a:t>
            </a:r>
            <a:r>
              <a:rPr lang="en-US" b="1" dirty="0" err="1" smtClean="0">
                <a:solidFill>
                  <a:schemeClr val="tx1"/>
                </a:solidFill>
              </a:rPr>
              <a:t>Ettin</a:t>
            </a:r>
            <a:r>
              <a:rPr lang="en-US" b="1" dirty="0" smtClean="0">
                <a:solidFill>
                  <a:schemeClr val="tx1"/>
                </a:solidFill>
              </a:rPr>
              <a:t>, 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Jack the Giant-Killer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2857496"/>
            <a:ext cx="4214842" cy="12144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Замысловатые имена, указывающие на особенность судьбы главных героев: </a:t>
            </a:r>
            <a:endParaRPr lang="en-US" b="1" dirty="0" smtClean="0">
              <a:solidFill>
                <a:schemeClr val="tx1"/>
              </a:solidFill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Cap of Rushes, Catskin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82" name="Picture 10" descr="http://fs.nashaucheba.ru/tw_files2/urls_3/1185/d-1184925/1184925_html_m29c059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1714512" cy="1714512"/>
          </a:xfrm>
          <a:prstGeom prst="rect">
            <a:avLst/>
          </a:prstGeom>
          <a:noFill/>
        </p:spPr>
      </p:pic>
      <p:sp>
        <p:nvSpPr>
          <p:cNvPr id="3086" name="AutoShape 14" descr="https://im0-tub-ru.yandex.net/i?id=9ffc716356ba272362f5c76827c52f4c&amp;n=33&amp;h=215&amp;w=15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http://image4.idreambooks.com/uploads/asset/image/650236/Jack-the-Giant-Killer-Illustrated-English-Fairy-Tal-580303-fda4652c1b079fd17b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4286256"/>
            <a:ext cx="1664363" cy="2357454"/>
          </a:xfrm>
          <a:prstGeom prst="rect">
            <a:avLst/>
          </a:prstGeom>
          <a:noFill/>
        </p:spPr>
      </p:pic>
      <p:pic>
        <p:nvPicPr>
          <p:cNvPr id="3090" name="Picture 18" descr="http://rudb.org/img/2013_10/i52722596756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714884"/>
            <a:ext cx="2035983" cy="1357322"/>
          </a:xfrm>
          <a:prstGeom prst="rect">
            <a:avLst/>
          </a:prstGeom>
          <a:noFill/>
        </p:spPr>
      </p:pic>
      <p:pic>
        <p:nvPicPr>
          <p:cNvPr id="3092" name="Picture 20" descr="http://img04.deviantart.net/4504/i/2008/323/5/d/catskin_by_okkisaur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4500570"/>
            <a:ext cx="1285884" cy="1800238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2507752" y="1607331"/>
            <a:ext cx="2143140" cy="185738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Имена</a:t>
            </a:r>
            <a:endParaRPr lang="en-US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героев-людей</a:t>
            </a:r>
            <a:endParaRPr lang="ru-RU" sz="2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pic>
        <p:nvPicPr>
          <p:cNvPr id="3074" name="Picture 2" descr="http://bibliophils.ru/pictures/england/765432.6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071810"/>
            <a:ext cx="1790593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285984" y="928670"/>
            <a:ext cx="2857520" cy="221457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Имена</a:t>
            </a:r>
            <a:endParaRPr lang="en-US" sz="2400" b="1" dirty="0" smtClean="0">
              <a:solidFill>
                <a:schemeClr val="tx1"/>
              </a:solidFill>
              <a:latin typeface="Century Gothic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героев-людей</a:t>
            </a:r>
            <a:r>
              <a:rPr lang="en-US" sz="2400" b="1" dirty="0" smtClean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Century Gothic" pitchFamily="34" charset="0"/>
              </a:rPr>
              <a:t>и волшебных персонажей</a:t>
            </a:r>
            <a:endParaRPr lang="ru-RU" sz="24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03256" y="2453187"/>
            <a:ext cx="3881022" cy="9286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Имена, представляющие игру слов:</a:t>
            </a:r>
          </a:p>
          <a:p>
            <a:pPr algn="ctr"/>
            <a:r>
              <a:rPr lang="en-US" b="1" dirty="0" smtClean="0"/>
              <a:t>Tom Tit Tot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14941" y="246376"/>
            <a:ext cx="3890789" cy="1617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Словосочетания, указывающие на особенность внешности или одежды: </a:t>
            </a:r>
            <a:r>
              <a:rPr lang="en-US" b="1" dirty="0" smtClean="0">
                <a:solidFill>
                  <a:schemeClr val="tx1"/>
                </a:solidFill>
              </a:rPr>
              <a:t>Red Riding Hood, Tom Thumb, Gingerbread Man, Johnny Cake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7" name="Picture 2" descr="http://www.kisa-ozet.org/wp-content/uploads/2014/04/ingilizce-k%C4%B1rm%C4%B1z%C4%B1-ba%C5%9Fl%C4%B1kl%C4%B1-k%C4%B1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1" y="404664"/>
            <a:ext cx="2097998" cy="2214554"/>
          </a:xfrm>
          <a:prstGeom prst="rect">
            <a:avLst/>
          </a:prstGeom>
          <a:noFill/>
        </p:spPr>
      </p:pic>
      <p:pic>
        <p:nvPicPr>
          <p:cNvPr id="8" name="Picture 4" descr="http://images6.fanpop.com/image/polls/1474000/1474994_1430961115847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29" y="4221088"/>
            <a:ext cx="1516272" cy="2143140"/>
          </a:xfrm>
          <a:prstGeom prst="rect">
            <a:avLst/>
          </a:prstGeom>
          <a:noFill/>
        </p:spPr>
      </p:pic>
      <p:pic>
        <p:nvPicPr>
          <p:cNvPr id="9" name="Picture 6" descr="http://images.amazon.com/images/P/0618188223.jpg"/>
          <p:cNvPicPr>
            <a:picLocks noChangeAspect="1" noChangeArrowheads="1"/>
          </p:cNvPicPr>
          <p:nvPr/>
        </p:nvPicPr>
        <p:blipFill rotWithShape="1">
          <a:blip r:embed="rId4" cstate="print"/>
          <a:srcRect b="9500"/>
          <a:stretch/>
        </p:blipFill>
        <p:spPr bwMode="auto">
          <a:xfrm>
            <a:off x="2426319" y="4509120"/>
            <a:ext cx="2226058" cy="2150516"/>
          </a:xfrm>
          <a:prstGeom prst="rect">
            <a:avLst/>
          </a:prstGeom>
          <a:noFill/>
        </p:spPr>
      </p:pic>
      <p:pic>
        <p:nvPicPr>
          <p:cNvPr id="10" name="Picture 8" descr="http://fs.nashaucheba.ru/tw_files2/urls_3/1370/d-1369720/img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68829"/>
            <a:ext cx="2714643" cy="2035982"/>
          </a:xfrm>
          <a:prstGeom prst="rect">
            <a:avLst/>
          </a:prstGeom>
          <a:noFill/>
        </p:spPr>
      </p:pic>
      <p:pic>
        <p:nvPicPr>
          <p:cNvPr id="11" name="Picture 22" descr="http://cdn4.libris.ro/img/pozeprod/59/1001/9C/6298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4848016"/>
            <a:ext cx="1144718" cy="1974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142984"/>
            <a:ext cx="7115196" cy="364333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проектной работы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тексты сказок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всегда имеет очень большую языковую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ценность; 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текстов сказок дает ценный языковой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опыт;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изучающий </a:t>
            </a:r>
            <a:r>
              <a:rPr lang="ru-RU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английский язык имеет возможность расширить свой словарный запас, узнать больше о стране изучаемого языка, повысить свой языковой потенциал.</a:t>
            </a: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57167"/>
            <a:ext cx="5931542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ИТОГИ РАБОТЫ</a:t>
            </a:r>
            <a:r>
              <a:rPr lang="en-US" dirty="0" smtClean="0">
                <a:latin typeface="Century Gothic" pitchFamily="34" charset="0"/>
              </a:rPr>
              <a:t/>
            </a:r>
            <a:br>
              <a:rPr lang="en-US" dirty="0" smtClean="0">
                <a:latin typeface="Century Gothic" pitchFamily="34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87824" y="1124744"/>
            <a:ext cx="5976664" cy="5574444"/>
          </a:xfrm>
        </p:spPr>
        <p:txBody>
          <a:bodyPr>
            <a:normAutofit fontScale="62500" lnSpcReduction="20000"/>
          </a:bodyPr>
          <a:lstStyle/>
          <a:p>
            <a:pPr marL="475488" indent="-457200">
              <a:buAutoNum type="arabicPeriod"/>
            </a:pPr>
            <a:endParaRPr lang="en-US" b="1" dirty="0" smtClean="0"/>
          </a:p>
          <a:p>
            <a:pPr marL="475488" indent="-457200">
              <a:lnSpc>
                <a:spcPct val="170000"/>
              </a:lnSpc>
              <a:buAutoNum type="arabicPeriod"/>
            </a:pP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Тексты английских сказок интересны по своему содержанию, их легко читать.</a:t>
            </a:r>
          </a:p>
          <a:p>
            <a:pPr marL="475488" indent="-457200">
              <a:lnSpc>
                <a:spcPct val="170000"/>
              </a:lnSpc>
              <a:buAutoNum type="arabicPeriod"/>
            </a:pP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Английские сказки – достояние английского народа. Они заключают в себе культуру британской нации, дают возможность узнать больше о стране изучаемого языка и помогают нам стать более образованными.</a:t>
            </a:r>
          </a:p>
          <a:p>
            <a:pPr marL="475488" indent="-457200">
              <a:lnSpc>
                <a:spcPct val="170000"/>
              </a:lnSpc>
              <a:buAutoNum type="arabicPeriod"/>
            </a:pP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20 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текстов английских сказок. 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Выявлен ряд особенностей 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повествования английских 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сказок, необычность </a:t>
            </a: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лексики, обозначающей имена главных героев</a:t>
            </a: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75488" indent="-457200">
              <a:lnSpc>
                <a:spcPct val="170000"/>
              </a:lnSpc>
              <a:buAutoNum type="arabicPeriod"/>
            </a:pP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Рифмовки в текстах сказок - колоритная особенность английских сказок, Представляют определенную языковую ценность. </a:t>
            </a:r>
          </a:p>
          <a:p>
            <a:pPr marL="475488" indent="-457200">
              <a:lnSpc>
                <a:spcPct val="170000"/>
              </a:lnSpc>
              <a:buAutoNum type="arabicPeriod"/>
            </a:pPr>
            <a:r>
              <a:rPr lang="ru-RU" sz="2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Лексика сказок – полезный фонетический материал. Лексика расширяет границы языкового знания и обогащает словарный запас изучающих английский язык.</a:t>
            </a:r>
            <a:endParaRPr lang="ru-RU" sz="2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2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1026" name="Picture 2" descr="C:\Users\Данила\Desktop\Фото девочки 6 класс\IMG_11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298782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357166"/>
            <a:ext cx="6400800" cy="714380"/>
          </a:xfrm>
        </p:spPr>
        <p:txBody>
          <a:bodyPr/>
          <a:lstStyle/>
          <a:p>
            <a:pPr algn="ctr"/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5776" y="1124744"/>
            <a:ext cx="6400800" cy="471490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Список литературы</a:t>
            </a:r>
            <a:endParaRPr lang="ru-RU" dirty="0" smtClean="0">
              <a:solidFill>
                <a:schemeClr val="tx1"/>
              </a:solidFill>
            </a:endParaRPr>
          </a:p>
          <a:p>
            <a:pPr marL="475488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Английские народные сказки/ Адаптация текста В.А. Верхогляд; Упражнения, словарь Л.Т. Добровольской. – М.: </a:t>
            </a:r>
            <a:r>
              <a:rPr lang="ru-RU" dirty="0" err="1" smtClean="0">
                <a:solidFill>
                  <a:schemeClr val="tx1"/>
                </a:solidFill>
              </a:rPr>
              <a:t>Рольф</a:t>
            </a:r>
            <a:r>
              <a:rPr lang="ru-RU" dirty="0" smtClean="0">
                <a:solidFill>
                  <a:schemeClr val="tx1"/>
                </a:solidFill>
              </a:rPr>
              <a:t>, 2000. – 128 с. с </a:t>
            </a:r>
            <a:r>
              <a:rPr lang="ru-RU" dirty="0" err="1" smtClean="0">
                <a:solidFill>
                  <a:schemeClr val="tx1"/>
                </a:solidFill>
              </a:rPr>
              <a:t>илл</a:t>
            </a:r>
            <a:r>
              <a:rPr lang="ru-RU" dirty="0" smtClean="0">
                <a:solidFill>
                  <a:schemeClr val="tx1"/>
                </a:solidFill>
              </a:rPr>
              <a:t>. – (Английский клуб). – (Домашнее чтение).</a:t>
            </a:r>
          </a:p>
          <a:p>
            <a:pPr marL="475488" lvl="0" indent="-457200">
              <a:buFont typeface="+mj-lt"/>
              <a:buAutoNum type="arabicPeriod"/>
            </a:pPr>
            <a:r>
              <a:rPr lang="ru-RU" dirty="0" err="1" smtClean="0">
                <a:solidFill>
                  <a:schemeClr val="tx1"/>
                </a:solidFill>
              </a:rPr>
              <a:t>Белокурова</a:t>
            </a:r>
            <a:r>
              <a:rPr lang="ru-RU" dirty="0" smtClean="0">
                <a:solidFill>
                  <a:schemeClr val="tx1"/>
                </a:solidFill>
              </a:rPr>
              <a:t> С.П. Словарь литературных терминов, 2005г. электронная версия</a:t>
            </a:r>
          </a:p>
          <a:p>
            <a:pPr marL="475488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Волшебные сказки Британии. </a:t>
            </a:r>
            <a:r>
              <a:rPr lang="en-US" dirty="0" smtClean="0">
                <a:solidFill>
                  <a:schemeClr val="tx1"/>
                </a:solidFill>
              </a:rPr>
              <a:t>English Fairy Tales</a:t>
            </a:r>
            <a:r>
              <a:rPr lang="ru-RU" dirty="0" smtClean="0">
                <a:solidFill>
                  <a:schemeClr val="tx1"/>
                </a:solidFill>
              </a:rPr>
              <a:t>/ Составитель В.А. Верхогляд; Упражнения, словарь И.П. Твердохлебовой. – М.: </a:t>
            </a:r>
            <a:r>
              <a:rPr lang="ru-RU" dirty="0" err="1" smtClean="0">
                <a:solidFill>
                  <a:schemeClr val="tx1"/>
                </a:solidFill>
              </a:rPr>
              <a:t>Рольф</a:t>
            </a:r>
            <a:r>
              <a:rPr lang="ru-RU" dirty="0" smtClean="0">
                <a:solidFill>
                  <a:schemeClr val="tx1"/>
                </a:solidFill>
              </a:rPr>
              <a:t>, 2001. – 192с., с. </a:t>
            </a:r>
            <a:r>
              <a:rPr lang="ru-RU" dirty="0" err="1" smtClean="0">
                <a:solidFill>
                  <a:schemeClr val="tx1"/>
                </a:solidFill>
              </a:rPr>
              <a:t>илл</a:t>
            </a:r>
            <a:r>
              <a:rPr lang="ru-RU" dirty="0" smtClean="0">
                <a:solidFill>
                  <a:schemeClr val="tx1"/>
                </a:solidFill>
              </a:rPr>
              <a:t>. – (Английский клуб). – (Домашнее чтение).</a:t>
            </a:r>
          </a:p>
          <a:p>
            <a:pPr marL="475488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Мюллер В.К. Большой современный англо-русский, русско-английский словарь. Новая редакция: около 450 000 слов, словосочетаний и идиоматических выражений. – М.: </a:t>
            </a:r>
            <a:r>
              <a:rPr lang="ru-RU" dirty="0" err="1" smtClean="0">
                <a:solidFill>
                  <a:schemeClr val="tx1"/>
                </a:solidFill>
              </a:rPr>
              <a:t>Цитатель-трейд</a:t>
            </a:r>
            <a:r>
              <a:rPr lang="ru-RU" dirty="0" smtClean="0">
                <a:solidFill>
                  <a:schemeClr val="tx1"/>
                </a:solidFill>
              </a:rPr>
              <a:t>: АДЕЛАНТ, 2012. – 1056с.</a:t>
            </a:r>
          </a:p>
          <a:p>
            <a:pPr marL="475488" indent="-45720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85728"/>
            <a:ext cx="6400800" cy="714380"/>
          </a:xfrm>
        </p:spPr>
        <p:txBody>
          <a:bodyPr/>
          <a:lstStyle/>
          <a:p>
            <a:pPr algn="ctr"/>
            <a:r>
              <a:rPr lang="ru-RU" dirty="0" smtClean="0"/>
              <a:t>Электронные ресурсы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11760" y="908720"/>
            <a:ext cx="6732240" cy="561662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endParaRPr lang="ru-RU" u="sng" dirty="0" smtClean="0">
              <a:hlinkClick r:id="rId2"/>
            </a:endParaRPr>
          </a:p>
          <a:p>
            <a:endParaRPr lang="ru-RU" u="sng" dirty="0">
              <a:solidFill>
                <a:schemeClr val="tx1"/>
              </a:solidFill>
              <a:hlinkClick r:id="rId2"/>
            </a:endParaRPr>
          </a:p>
          <a:p>
            <a:endParaRPr lang="ru-RU" u="sng" dirty="0" smtClean="0">
              <a:solidFill>
                <a:schemeClr val="tx1"/>
              </a:solidFill>
              <a:hlinkClick r:id="rId2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http://l-skazki.ru/anglijskie.html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http://mirckazok.ru/view_cat.php?cat=91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http://hobbitaniya.ru/english/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http://detskie-skazki.com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http://www.kot-bayun.ru/angliiskie_skazki.html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http://abc-english-grammar.com/1/tales.htm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http://www.homeenglish.ru/Tales.htm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http://www.skazochnik.info/enskaz/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http://www.myshared.ru/slide/771354/</a:t>
            </a:r>
            <a:endParaRPr lang="ru-RU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http://nsportal.ru/shkola/inostrannye-yazyki/angliiskiy-yazyk/library/2015/04/15/proekt-po-angliyskomu-yazyku-na-temu</a:t>
            </a:r>
            <a:endParaRPr lang="ru-RU" sz="29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http://www.knigisosklada.ru/images/books/2025/big/2025620.jpg</a:t>
            </a:r>
            <a:endParaRPr lang="ru-RU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http://volnjansklib.ru/imagis/volshebnye-skazki-britanii-english-fairy-tales-uchebnaya-literatura-33621-large.png</a:t>
            </a:r>
            <a:endParaRPr lang="ru-RU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http://indosmart.in/images/FirstPage_9781775565185.jpg</a:t>
            </a:r>
            <a:r>
              <a:rPr lang="ru-RU" sz="2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9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https://im0-tub-ru.yandex.net/i?id=4ce10d0a0eb2292cd7851bf14e569d34&amp;n=33&amp;h=215&amp;w=215</a:t>
            </a:r>
            <a:endParaRPr lang="ru-RU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http://dreamworlds.ru/uploads/posts/2010-06/1276095181_32581469_080c3b311f619db1eae069587158d0ab.jpg</a:t>
            </a:r>
            <a:endParaRPr lang="ru-RU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https://im0-tub-ru.yandex.net/i?id=d6c4a76e58a0ec898291ac78118515b1&amp;n=33&amp;h=215&amp;w=296</a:t>
            </a:r>
            <a:endParaRPr lang="ru-RU" sz="29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11760" y="188640"/>
            <a:ext cx="6732240" cy="665328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25000" lnSpcReduction="20000"/>
          </a:bodyPr>
          <a:lstStyle/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http://www.knigisosklada.ru/images/books/2025/big/2025620.jpg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http://volnjansklib.ru/imagis/volshebnye-skazki-britanii-english-fairy-tales-uchebnaya-literatura-33621-large.png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http://indosmart.in/images/FirstPage_9781775565185.jpg</a:t>
            </a:r>
            <a:r>
              <a:rPr lang="ru-RU" sz="4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https://im0-tub-ru.yandex.net/i?id=4ce10d0a0eb2292cd7851bf14e569d34&amp;n=33&amp;h=215&amp;w=215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http://dreamworlds.ru/uploads/posts/2010-06/1276095181_32581469_080c3b311f619db1eae069587158d0ab.jpg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https://im0-tub-ru.yandex.net/i?id=d6c4a76e58a0ec898291ac78118515b1&amp;n=33&amp;h=215&amp;w=296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http://img-fotki.yandex.ru/get/6509/157060903.f7/0_add6b_bb966902_XL.jpg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https://im3-tub-ru.yandex.net/i?id=95c1741299b7f363c0d2bf45fe22c5e1&amp;n=33&amp;h=215&amp;w=204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http://benonicitytimes.co.za/wp-content/uploads/sites/26/2014/09/Jack_700x394-Large.jpg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http://static.ow.ly/photos/original/asD7e.jpg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s://yandex.ru/images/search?text=%D0%B0%D0%BD%D0%B3%D0%BB%D0%B8%D0%B9%D1%81%D0%BA%D0%B8%D0%B5%20%D1%81%D0%BA%D0%B0%D0%B7%D0%BA%D0%B8%20%D0%BA%D0%B0%D1%80%D1%82%D0%B8%D0%BD%D0%BA%D0%B8&amp;img_url=https%3A%2F%2Fs-media-cache-ak0.pinimg.com%2Foriginals%2F46%2F77%2F8b%2F46778b52e8c26fc70e361ead6b4faef8.jpg&amp;pos=2&amp;rpt=simage&amp;stype=image&amp;lr=47&amp;noreask=1&amp;source=wiz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http://images.androidfreeget.com/h007/h61/img201403302309010856_info1280X800.jpeg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http://www.thefairytaletarot.com/images/swords/Swords_Ace.jpg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http://a2.mzstatic.com/us/r1000/093/Purple/23/47/f4/mzl.bicngetw.1024x1024-65.jpg</a:t>
            </a:r>
            <a:r>
              <a:rPr lang="ru-RU" sz="4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http://www.urban.ro/wp-content/uploads/2011/03/ftl-fairy-tales-book_tb628.jpg</a:t>
            </a:r>
            <a:r>
              <a:rPr lang="ru-RU" sz="4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http://1.bp.blogspot.com/-vDnt67yPlkM/UHhRhqgMOyI/AAAAAAAAHNQ/ECjeq3SG_zU/s1600/1.jpg</a:t>
            </a:r>
            <a:r>
              <a:rPr lang="ru-RU" sz="4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8"/>
              </a:rPr>
              <a:t>http://www.ukazka.ru/img/g/uk928632.jpg</a:t>
            </a:r>
            <a:r>
              <a:rPr lang="ru-RU" sz="4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http://img.yakaboo.ua/media/catalog/product/2/5/258959_30310967.jpg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3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http://www.booksiti.net.ru/books/1457425.jpg</a:t>
            </a:r>
            <a:endParaRPr lang="ru-RU" sz="4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76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548680"/>
            <a:ext cx="6400800" cy="18002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1100" b="1" u="sng" dirty="0">
                <a:hlinkClick r:id="rId2"/>
              </a:rPr>
              <a:t>http://s013.radikal.ru/i324/1102/8c/1e87c097a430.jpg</a:t>
            </a:r>
            <a:endParaRPr lang="ru-RU" sz="1100" b="1" dirty="0"/>
          </a:p>
          <a:p>
            <a:r>
              <a:rPr lang="ru-RU" sz="1100" b="1" u="sng" dirty="0">
                <a:hlinkClick r:id="rId3"/>
              </a:rPr>
              <a:t>http://static.bitlanders.com/users/galleries/394695/394695_gallery_551e739cc9db4_jpg.jpg</a:t>
            </a:r>
            <a:endParaRPr lang="ru-RU" sz="1100" b="1" dirty="0"/>
          </a:p>
          <a:p>
            <a:r>
              <a:rPr lang="ru-RU" sz="1100" b="1" u="sng" dirty="0">
                <a:hlinkClick r:id="rId4"/>
              </a:rPr>
              <a:t>http://proxy.whoisaaronbrown.com/proxy/http://s018.radikal.ru/i506/1201/2b/ff4d8240dace.jpg</a:t>
            </a:r>
            <a:endParaRPr lang="ru-RU" sz="1100" b="1" dirty="0"/>
          </a:p>
          <a:p>
            <a:r>
              <a:rPr lang="ru-RU" sz="1100" b="1" u="sng" dirty="0">
                <a:hlinkClick r:id="rId5"/>
              </a:rPr>
              <a:t>http://</a:t>
            </a:r>
            <a:r>
              <a:rPr lang="ru-RU" sz="1100" b="1" u="sng" dirty="0" smtClean="0">
                <a:hlinkClick r:id="rId5"/>
              </a:rPr>
              <a:t>www.fondosdepantallaya.com/bulkupload/fondoschrismas4/Navidad/Historias%20Navidad_1280.jpg</a:t>
            </a:r>
            <a:endParaRPr lang="ru-RU" sz="11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25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658096" cy="64294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настоящей проектной работы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языковых средств, с помощью которых   в текстах английских сказок раскрывается волшебный мир.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адачи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проектной работы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1.Выяснить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какими языковыми средствами представлен волшебный мир в английских сказках.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2.Проследить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повествования в английских сказках.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3.Провести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языкового материала.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процессе проектной работы решались следующие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рактические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1.Проанализировать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ряд текстов английских сказок.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2.Определить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слов, посредством которых представлен волшебный мир в английских сказках.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00043"/>
            <a:ext cx="5642940" cy="78581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Что такое сказка?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2" y="1214422"/>
            <a:ext cx="6301935" cy="5214974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–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жанр литературного творчества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Отличительная  черта – занимательность, поучительность, компактность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ёмкость формы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незатейливая манера повествования.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доступна для любого читателя показывает и разъясняет, что хорошо, а что плохо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 сказки – с одной стороны, фантастический, волшебный, а с другой стороны, это – реальный мир, в котором живут своей полноценной жизнью сказочные персонажи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живет веками. Человек испытывает потребность в сказке как источнике мечты, которая  необходима ему для существования в реальном мире.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ak2.polyvoreimg.com/cgi/img-thing/size/y/tid/74760540.jpg"/>
          <p:cNvPicPr>
            <a:picLocks noChangeAspect="1" noChangeArrowheads="1"/>
          </p:cNvPicPr>
          <p:nvPr/>
        </p:nvPicPr>
        <p:blipFill rotWithShape="1">
          <a:blip r:embed="rId2" cstate="print"/>
          <a:srcRect l="8625" t="17213" r="6889" b="18130"/>
          <a:stretch/>
        </p:blipFill>
        <p:spPr bwMode="auto">
          <a:xfrm>
            <a:off x="66107" y="2538484"/>
            <a:ext cx="2239992" cy="1924334"/>
          </a:xfrm>
          <a:prstGeom prst="rect">
            <a:avLst/>
          </a:prstGeom>
          <a:noFill/>
        </p:spPr>
      </p:pic>
      <p:pic>
        <p:nvPicPr>
          <p:cNvPr id="5" name="Рисунок 4" descr="C:\Users\Мария\Desktop\img201403302309010856_info1280X800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7" y="4797152"/>
            <a:ext cx="2239992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Мария\Desktop\ftl-fairy-tales-book_tb62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8" t="6826" r="12055" b="8211"/>
          <a:stretch/>
        </p:blipFill>
        <p:spPr bwMode="auto">
          <a:xfrm>
            <a:off x="428652" y="332656"/>
            <a:ext cx="1514902" cy="1774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357166"/>
            <a:ext cx="6500858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Ценность </a:t>
            </a:r>
            <a:br>
              <a:rPr lang="ru-RU" dirty="0" smtClean="0">
                <a:latin typeface="Bookman Old Style" pitchFamily="18" charset="0"/>
              </a:rPr>
            </a:br>
            <a:r>
              <a:rPr lang="ru-RU" dirty="0" smtClean="0">
                <a:latin typeface="Bookman Old Style" pitchFamily="18" charset="0"/>
              </a:rPr>
              <a:t>английских сказок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05000" y="1479229"/>
            <a:ext cx="4987480" cy="287522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361188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Пополнение словарного запаса</a:t>
            </a:r>
          </a:p>
          <a:p>
            <a:pPr marL="361188" indent="-342900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1188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Расширение границ знаний о Великобритании, как стране изучаемого языка</a:t>
            </a:r>
          </a:p>
          <a:p>
            <a:pPr marL="361188" indent="-342900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1188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уровня образования</a:t>
            </a:r>
          </a:p>
          <a:p>
            <a:pPr marL="361188" indent="-342900"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5364" name="Picture 4" descr="http://baleamsakreamasalmob.com/images/55f59d2e506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354455"/>
            <a:ext cx="3048022" cy="2286016"/>
          </a:xfrm>
          <a:prstGeom prst="rect">
            <a:avLst/>
          </a:prstGeom>
          <a:noFill/>
        </p:spPr>
      </p:pic>
      <p:pic>
        <p:nvPicPr>
          <p:cNvPr id="15366" name="Picture 6" descr="http://freelance.ru/img/portfolio/pics/00/14/80/1343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83" y="336984"/>
            <a:ext cx="2643173" cy="2284490"/>
          </a:xfrm>
          <a:prstGeom prst="rect">
            <a:avLst/>
          </a:prstGeom>
          <a:noFill/>
        </p:spPr>
      </p:pic>
      <p:pic>
        <p:nvPicPr>
          <p:cNvPr id="2050" name="Picture 2" descr="F:\Historias Navidad_12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2" y="3573016"/>
            <a:ext cx="3818198" cy="305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14290"/>
            <a:ext cx="6329362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Bookman Old Style" pitchFamily="18" charset="0"/>
              </a:rPr>
              <a:t>Английские сказки и сказки народов Европы</a:t>
            </a:r>
            <a:r>
              <a:rPr lang="ru-RU" dirty="0" smtClean="0">
                <a:latin typeface="Bookman Old Style" pitchFamily="18" charset="0"/>
              </a:rPr>
              <a:t/>
            </a:r>
            <a:br>
              <a:rPr lang="ru-RU" dirty="0" smtClean="0"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500174"/>
            <a:ext cx="65722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Схожесть текстов со сказками других народов Европы и со сказками некоторых европейских писателей: Шарль Перо, Братья Гримм, А. А. Афанасьев.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Схожесть британских сказок со сказками других народов объясняется еще и близким расположением стран друг к другу и естественно английский фольклор испытывал влияние других стран.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 все же английские сказки остаются самобытными и неповторимыми.</a:t>
            </a:r>
          </a:p>
        </p:txBody>
      </p:sp>
      <p:pic>
        <p:nvPicPr>
          <p:cNvPr id="14338" name="Picture 2" descr="http://cok.opredelim.com/tw_files2/urls_4/181/d-180100/180100-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01" y="2811100"/>
            <a:ext cx="2071670" cy="2719731"/>
          </a:xfrm>
          <a:prstGeom prst="rect">
            <a:avLst/>
          </a:prstGeom>
          <a:noFill/>
        </p:spPr>
      </p:pic>
      <p:pic>
        <p:nvPicPr>
          <p:cNvPr id="14340" name="Picture 4" descr="http://www.volgogradmuseum.ru/photogallery/51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464323"/>
            <a:ext cx="1837896" cy="2071702"/>
          </a:xfrm>
          <a:prstGeom prst="rect">
            <a:avLst/>
          </a:prstGeom>
          <a:noFill/>
        </p:spPr>
      </p:pic>
      <p:sp>
        <p:nvSpPr>
          <p:cNvPr id="14342" name="AutoShape 6" descr="https://litscribbles.files.wordpress.com/2010/08/jjacobs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https://litscribbles.files.wordpress.com/2010/08/jjacobs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https://litscribbles.files.wordpress.com/2010/08/jjacobs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32656"/>
            <a:ext cx="6400800" cy="792088"/>
          </a:xfrm>
        </p:spPr>
        <p:txBody>
          <a:bodyPr/>
          <a:lstStyle/>
          <a:p>
            <a:pPr algn="ctr"/>
            <a:r>
              <a:rPr lang="ru-RU" dirty="0" smtClean="0"/>
              <a:t>Джозеф </a:t>
            </a:r>
            <a:r>
              <a:rPr lang="ru-RU" dirty="0" err="1" smtClean="0"/>
              <a:t>Джекобс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62345" y="1548415"/>
            <a:ext cx="3456384" cy="4824536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Английские сказки были собраны значительно позже, чем русские, немецкие, французские сказки.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Собрал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английские сказки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Джозеф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Джекобс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но не подверг их литературной обработке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12" descr="http://contastorie.dalbetto.it/wp-content/uploads/2012/02/joseph_jacob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20" y="1542787"/>
            <a:ext cx="2465825" cy="3240360"/>
          </a:xfrm>
          <a:prstGeom prst="rect">
            <a:avLst/>
          </a:prstGeom>
          <a:noFill/>
        </p:spPr>
      </p:pic>
      <p:pic>
        <p:nvPicPr>
          <p:cNvPr id="5" name="Рисунок 4" descr="C:\Users\Мария\Desktop\FirstPage_978177556518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731" y="2420888"/>
            <a:ext cx="2880320" cy="3681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201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357167"/>
            <a:ext cx="571504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Bookman Old Style" pitchFamily="18" charset="0"/>
              </a:rPr>
              <a:t>Жанры английских сказок</a:t>
            </a:r>
            <a:endParaRPr lang="ru-RU" dirty="0">
              <a:solidFill>
                <a:schemeClr val="tx2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1736" y="1714488"/>
            <a:ext cx="6280135" cy="421484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Английские сказки разнообразны по своим жанрам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них есть сказки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волшебные, героические 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бытовые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волшебных сказках участвуют вымышленные персонажи, нечистая сила,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героических волшебных сказках читатель встречается с великанами-людоедами и узнает о борьбе с ними положительного героя, крестьянского сына Джека.</a:t>
            </a:r>
          </a:p>
        </p:txBody>
      </p:sp>
      <p:pic>
        <p:nvPicPr>
          <p:cNvPr id="13316" name="Picture 4" descr="http://english4success.pro/wp-content/uploads/2013/10/English-Fairy-Tales-c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49" y="980728"/>
            <a:ext cx="2031518" cy="3000396"/>
          </a:xfrm>
          <a:prstGeom prst="rect">
            <a:avLst/>
          </a:prstGeom>
          <a:noFill/>
        </p:spPr>
      </p:pic>
      <p:pic>
        <p:nvPicPr>
          <p:cNvPr id="5" name="Рисунок 4" descr="C:\Users\Мария\Desktop\14574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8" y="3645024"/>
            <a:ext cx="1120140" cy="1713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Мария\Desktop\uk92863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1"/>
          <a:stretch/>
        </p:blipFill>
        <p:spPr bwMode="auto">
          <a:xfrm>
            <a:off x="2175811" y="91355"/>
            <a:ext cx="1512168" cy="200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Мария\Desktop\258959_3031096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508" y="5013176"/>
            <a:ext cx="1038643" cy="1713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greenwichworkshop.com/media/classicBedtimeStories/JackAndTheBeanstal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0617" y="1571612"/>
            <a:ext cx="3533383" cy="4357718"/>
          </a:xfrm>
          <a:prstGeom prst="rect">
            <a:avLst/>
          </a:prstGeom>
          <a:noFill/>
        </p:spPr>
      </p:pic>
      <p:pic>
        <p:nvPicPr>
          <p:cNvPr id="1026" name="Picture 2" descr="http://images.huffingtonpost.com/2013-03-06-GiantKiller18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3287186" cy="43053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858180" cy="142873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>
                <a:latin typeface="Bookman Old Style" pitchFamily="18" charset="0"/>
              </a:rPr>
              <a:t>Герои </a:t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> английских сказок</a:t>
            </a:r>
            <a:endParaRPr lang="ru-RU" sz="4800" dirty="0">
              <a:latin typeface="Bookman Old Style" pitchFamily="18" charset="0"/>
            </a:endParaRPr>
          </a:p>
        </p:txBody>
      </p:sp>
      <p:pic>
        <p:nvPicPr>
          <p:cNvPr id="1028" name="Picture 4" descr="http://1.bp.blogspot.com/-_mjLDCXUlg8/T-vht2JA_8I/AAAAAAAAQRQ/Em-3pPXjyNU/s1600/mollywhuppie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500438"/>
            <a:ext cx="4071967" cy="3167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4965337</TotalTime>
  <Words>889</Words>
  <Application>Microsoft Office PowerPoint</Application>
  <PresentationFormat>Экран (4:3)</PresentationFormat>
  <Paragraphs>158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Волшебный мир английских сказок</vt:lpstr>
      <vt:lpstr>Актуальность проектной работы   тексты сказок всегда имеет очень большую языковую ценность;   анализ текстов сказок дает ценный языковой опыт;  изучающий английский язык имеет возможность расширить свой словарный запас, узнать больше о стране изучаемого языка, повысить свой языковой потенциал. </vt:lpstr>
      <vt:lpstr>Цель настоящей проектной работы  анализ языковых средств, с помощью которых   в текстах английских сказок раскрывается волшебный мир.   Задачи проектной работы  1.Выяснить, какими языковыми средствами представлен волшебный мир в английских сказках. 2.Проследить особенности повествования в английских сказках. 3.Провести анализ языкового материала. В процессе проектной работы решались следующие Практические задачи: 1.Проанализировать ряд текстов английских сказок. 2.Определить группы слов, посредством которых представлен волшебный мир в английских сказках.  </vt:lpstr>
      <vt:lpstr>Что такое сказка?</vt:lpstr>
      <vt:lpstr>Ценность  английских сказок</vt:lpstr>
      <vt:lpstr>Английские сказки и сказки народов Европы </vt:lpstr>
      <vt:lpstr>Джозеф Джекобс</vt:lpstr>
      <vt:lpstr>Жанры английских сказок</vt:lpstr>
      <vt:lpstr>    Герои   английских сказок</vt:lpstr>
      <vt:lpstr>      Герои    английских   сказок </vt:lpstr>
      <vt:lpstr>Юмор в английских сказках</vt:lpstr>
      <vt:lpstr>СХОЖЕСТЬ АНГЛИЙСКИХ СКАЗОК МЕЖДУ СОБОЙ</vt:lpstr>
      <vt:lpstr>НАКЛАДЫВАНИЕ ЭПИЗОД НА ЭПИЗОД И МНОГОКРАТНОЕ ПОВТОРЕНИЕ</vt:lpstr>
      <vt:lpstr>Презентация PowerPoint</vt:lpstr>
      <vt:lpstr>Своеобразие лексики английских сказок</vt:lpstr>
      <vt:lpstr>Имена героев английских сказок</vt:lpstr>
      <vt:lpstr>Презентация PowerPoint</vt:lpstr>
      <vt:lpstr>Презентация PowerPoint</vt:lpstr>
      <vt:lpstr>Презентация PowerPoint</vt:lpstr>
      <vt:lpstr>ИТОГИ РАБОТЫ  </vt:lpstr>
      <vt:lpstr>Источники</vt:lpstr>
      <vt:lpstr>Электронные ресурсы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МыСемья</dc:creator>
  <cp:lastModifiedBy>Данила</cp:lastModifiedBy>
  <cp:revision>62</cp:revision>
  <dcterms:created xsi:type="dcterms:W3CDTF">2016-03-21T18:04:31Z</dcterms:created>
  <dcterms:modified xsi:type="dcterms:W3CDTF">2016-03-29T21:54:09Z</dcterms:modified>
</cp:coreProperties>
</file>