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2" r:id="rId5"/>
    <p:sldId id="264" r:id="rId6"/>
    <p:sldId id="258" r:id="rId7"/>
    <p:sldId id="259"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86" d="100"/>
          <a:sy n="86" d="100"/>
        </p:scale>
        <p:origin x="-147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C85CBA3A-9937-4B9F-BF13-509FB4AB2BA0}" type="datetimeFigureOut">
              <a:rPr lang="ru-RU" smtClean="0"/>
              <a:t>20.01.2017</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3AB1FE9-8248-469A-9B2B-7266B3EF8EA2}" type="slidenum">
              <a:rPr lang="ru-RU" smtClean="0"/>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85CBA3A-9937-4B9F-BF13-509FB4AB2BA0}" type="datetimeFigureOut">
              <a:rPr lang="ru-RU" smtClean="0"/>
              <a:t>20.01.2017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3AB1FE9-8248-469A-9B2B-7266B3EF8EA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85CBA3A-9937-4B9F-BF13-509FB4AB2BA0}" type="datetimeFigureOut">
              <a:rPr lang="ru-RU" smtClean="0"/>
              <a:t>20.01.2017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3AB1FE9-8248-469A-9B2B-7266B3EF8EA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85CBA3A-9937-4B9F-BF13-509FB4AB2BA0}" type="datetimeFigureOut">
              <a:rPr lang="ru-RU" smtClean="0"/>
              <a:t>20.01.2017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3AB1FE9-8248-469A-9B2B-7266B3EF8EA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C85CBA3A-9937-4B9F-BF13-509FB4AB2BA0}" type="datetimeFigureOut">
              <a:rPr lang="ru-RU" smtClean="0"/>
              <a:t>20.01.2017</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3AB1FE9-8248-469A-9B2B-7266B3EF8EA2}" type="slidenum">
              <a:rPr lang="ru-RU" smtClean="0"/>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85CBA3A-9937-4B9F-BF13-509FB4AB2BA0}" type="datetimeFigureOut">
              <a:rPr lang="ru-RU" smtClean="0"/>
              <a:t>20.01.2017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53AB1FE9-8248-469A-9B2B-7266B3EF8EA2}" type="slidenum">
              <a:rPr lang="ru-RU" smtClean="0"/>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85CBA3A-9937-4B9F-BF13-509FB4AB2BA0}" type="datetimeFigureOut">
              <a:rPr lang="ru-RU" smtClean="0"/>
              <a:t>20.01.2017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53AB1FE9-8248-469A-9B2B-7266B3EF8EA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85CBA3A-9937-4B9F-BF13-509FB4AB2BA0}" type="datetimeFigureOut">
              <a:rPr lang="ru-RU" smtClean="0"/>
              <a:t>20.01.2017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53AB1FE9-8248-469A-9B2B-7266B3EF8EA2}" type="slidenum">
              <a:rPr lang="ru-RU" smtClean="0"/>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C85CBA3A-9937-4B9F-BF13-509FB4AB2BA0}" type="datetimeFigureOut">
              <a:rPr lang="ru-RU" smtClean="0"/>
              <a:t>20.01.2017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53AB1FE9-8248-469A-9B2B-7266B3EF8EA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C85CBA3A-9937-4B9F-BF13-509FB4AB2BA0}" type="datetimeFigureOut">
              <a:rPr lang="ru-RU" smtClean="0"/>
              <a:t>20.01.2017</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3AB1FE9-8248-469A-9B2B-7266B3EF8EA2}" type="slidenum">
              <a:rPr lang="ru-RU" smtClean="0"/>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C85CBA3A-9937-4B9F-BF13-509FB4AB2BA0}" type="datetimeFigureOut">
              <a:rPr lang="ru-RU" smtClean="0"/>
              <a:t>20.01.2017</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3AB1FE9-8248-469A-9B2B-7266B3EF8EA2}" type="slidenum">
              <a:rPr lang="ru-RU" smtClean="0"/>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85CBA3A-9937-4B9F-BF13-509FB4AB2BA0}" type="datetimeFigureOut">
              <a:rPr lang="ru-RU" smtClean="0"/>
              <a:t>20.01.2017</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53AB1FE9-8248-469A-9B2B-7266B3EF8EA2}" type="slidenum">
              <a:rPr lang="ru-RU" smtClean="0"/>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err="1" smtClean="0"/>
              <a:t>Dyakovo</a:t>
            </a:r>
            <a:r>
              <a:rPr lang="en-US" dirty="0" smtClean="0"/>
              <a:t> forest</a:t>
            </a:r>
            <a:endParaRPr lang="ru-RU" dirty="0"/>
          </a:p>
        </p:txBody>
      </p:sp>
      <p:sp>
        <p:nvSpPr>
          <p:cNvPr id="3" name="Подзаголовок 2"/>
          <p:cNvSpPr>
            <a:spLocks noGrp="1"/>
          </p:cNvSpPr>
          <p:nvPr>
            <p:ph type="subTitle" idx="1"/>
          </p:nvPr>
        </p:nvSpPr>
        <p:spPr/>
        <p:txBody>
          <a:bodyPr/>
          <a:lstStyle/>
          <a:p>
            <a:r>
              <a:rPr lang="en-US" dirty="0" smtClean="0"/>
              <a:t>complete: </a:t>
            </a:r>
            <a:r>
              <a:rPr lang="en-US" dirty="0" err="1" smtClean="0"/>
              <a:t>Charkovskiy</a:t>
            </a:r>
            <a:r>
              <a:rPr lang="en-US" dirty="0" smtClean="0"/>
              <a:t> </a:t>
            </a:r>
            <a:r>
              <a:rPr lang="en-US" dirty="0" err="1" smtClean="0"/>
              <a:t>Ilia</a:t>
            </a:r>
            <a:r>
              <a:rPr lang="en-US" dirty="0" smtClean="0"/>
              <a:t>,  </a:t>
            </a:r>
            <a:r>
              <a:rPr lang="en-US" dirty="0" err="1" smtClean="0"/>
              <a:t>Tugushev</a:t>
            </a:r>
            <a:r>
              <a:rPr lang="en-US" dirty="0" smtClean="0"/>
              <a:t> </a:t>
            </a:r>
            <a:r>
              <a:rPr lang="en-US" dirty="0" err="1" smtClean="0"/>
              <a:t>Ramil</a:t>
            </a:r>
            <a:r>
              <a:rPr lang="en-US" dirty="0" smtClean="0"/>
              <a:t>’</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4283968" cy="6858000"/>
          </a:xfrm>
        </p:spPr>
        <p:txBody>
          <a:bodyPr>
            <a:normAutofit fontScale="85000" lnSpcReduction="10000"/>
          </a:bodyPr>
          <a:lstStyle/>
          <a:p>
            <a:r>
              <a:rPr lang="en-US" dirty="0" smtClean="0"/>
              <a:t>Neighborhood: </a:t>
            </a:r>
            <a:r>
              <a:rPr lang="en-US" dirty="0" err="1" smtClean="0"/>
              <a:t>Krasnokutsky</a:t>
            </a:r>
            <a:endParaRPr lang="en-US" dirty="0" smtClean="0"/>
          </a:p>
          <a:p>
            <a:r>
              <a:rPr lang="en-US" dirty="0" smtClean="0"/>
              <a:t>Category: Natural Monument</a:t>
            </a:r>
          </a:p>
          <a:p>
            <a:r>
              <a:rPr lang="en-US" dirty="0" smtClean="0"/>
              <a:t>Profile: complex (landscape, biological)</a:t>
            </a:r>
          </a:p>
          <a:p>
            <a:r>
              <a:rPr lang="en-US" dirty="0" smtClean="0"/>
              <a:t>Location: nature monument area covers the sandy plain between the rivers and </a:t>
            </a:r>
            <a:r>
              <a:rPr lang="en-US" dirty="0" err="1" smtClean="0"/>
              <a:t>Eruslan</a:t>
            </a:r>
            <a:r>
              <a:rPr lang="en-US" dirty="0" smtClean="0"/>
              <a:t> </a:t>
            </a:r>
            <a:r>
              <a:rPr lang="en-US" dirty="0" err="1" smtClean="0"/>
              <a:t>Bizyukov</a:t>
            </a:r>
            <a:r>
              <a:rPr lang="en-US" dirty="0" smtClean="0"/>
              <a:t>, </a:t>
            </a:r>
            <a:r>
              <a:rPr lang="en-US" dirty="0" err="1" smtClean="0"/>
              <a:t>Eruslan</a:t>
            </a:r>
            <a:r>
              <a:rPr lang="en-US" dirty="0" smtClean="0"/>
              <a:t> and Salt Cuba, floodplain and floodplain terraces p. </a:t>
            </a:r>
            <a:r>
              <a:rPr lang="en-US" dirty="0" err="1" smtClean="0"/>
              <a:t>Eruslan</a:t>
            </a:r>
            <a:r>
              <a:rPr lang="en-US" dirty="0" smtClean="0"/>
              <a:t> of latitude to. </a:t>
            </a:r>
            <a:r>
              <a:rPr lang="en-US" dirty="0" err="1" smtClean="0"/>
              <a:t>Dyakovka</a:t>
            </a:r>
            <a:r>
              <a:rPr lang="en-US" dirty="0" smtClean="0"/>
              <a:t> to the southern border area </a:t>
            </a:r>
            <a:r>
              <a:rPr lang="en-US" dirty="0" err="1" smtClean="0"/>
              <a:t>Krasnokutsk</a:t>
            </a:r>
            <a:endParaRPr lang="en-US" dirty="0" smtClean="0"/>
          </a:p>
          <a:p>
            <a:r>
              <a:rPr lang="en-US" dirty="0" smtClean="0"/>
              <a:t>Area: 17050.4 m</a:t>
            </a:r>
            <a:endParaRPr lang="ru-RU" dirty="0"/>
          </a:p>
        </p:txBody>
      </p:sp>
      <p:pic>
        <p:nvPicPr>
          <p:cNvPr id="19458" name="Picture 2" descr="http://ccrussia.org/kartinka/territorii/165-1.jpg"/>
          <p:cNvPicPr>
            <a:picLocks noChangeAspect="1" noChangeArrowheads="1"/>
          </p:cNvPicPr>
          <p:nvPr/>
        </p:nvPicPr>
        <p:blipFill>
          <a:blip r:embed="rId2" cstate="print"/>
          <a:srcRect/>
          <a:stretch>
            <a:fillRect/>
          </a:stretch>
        </p:blipFill>
        <p:spPr bwMode="auto">
          <a:xfrm>
            <a:off x="4067944" y="1124744"/>
            <a:ext cx="4800532" cy="374441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
            <a:ext cx="9144000" cy="2204863"/>
          </a:xfrm>
        </p:spPr>
        <p:txBody>
          <a:bodyPr>
            <a:normAutofit fontScale="77500" lnSpcReduction="20000"/>
          </a:bodyPr>
          <a:lstStyle/>
          <a:p>
            <a:r>
              <a:rPr lang="en-US" dirty="0" smtClean="0"/>
              <a:t>Short Description: </a:t>
            </a:r>
            <a:r>
              <a:rPr lang="en-US" dirty="0" err="1" smtClean="0"/>
              <a:t>Dyakovo</a:t>
            </a:r>
            <a:r>
              <a:rPr lang="en-US" dirty="0" smtClean="0"/>
              <a:t> forest is located on the boundary of the desert and semi-desert north. It is unique in the south-east of European Russia relic forest formed on the sands of the </a:t>
            </a:r>
            <a:r>
              <a:rPr lang="en-US" dirty="0" err="1" smtClean="0"/>
              <a:t>Khazar</a:t>
            </a:r>
            <a:r>
              <a:rPr lang="en-US" dirty="0" smtClean="0"/>
              <a:t> age in the post-glacial period. Sands as a result of tectonic uplift underwent deflation, </a:t>
            </a:r>
            <a:r>
              <a:rPr lang="en-US" dirty="0" err="1" smtClean="0"/>
              <a:t>redeposition</a:t>
            </a:r>
            <a:r>
              <a:rPr lang="en-US" dirty="0" smtClean="0"/>
              <a:t> and partial </a:t>
            </a:r>
            <a:r>
              <a:rPr lang="en-US" dirty="0" err="1" smtClean="0"/>
              <a:t>zakrepeleniyu</a:t>
            </a:r>
            <a:r>
              <a:rPr lang="en-US" dirty="0" smtClean="0"/>
              <a:t> woody and herbaceous vegetation.</a:t>
            </a:r>
            <a:endParaRPr lang="ru-RU" dirty="0"/>
          </a:p>
        </p:txBody>
      </p:sp>
      <p:sp>
        <p:nvSpPr>
          <p:cNvPr id="4" name="Содержимое 2"/>
          <p:cNvSpPr txBox="1">
            <a:spLocks/>
          </p:cNvSpPr>
          <p:nvPr/>
        </p:nvSpPr>
        <p:spPr>
          <a:xfrm>
            <a:off x="0" y="4880917"/>
            <a:ext cx="9144000" cy="1977083"/>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Almost flat sandy plain surface occupied Vyazovo-maple and oak forests with shrubs: Russian broom, spiraea, rose in May, honeysuckle common, Amorpha fruticosa, hawthorn, blackthorn, low almond zhestera laxative, Blackberry bluish. Here, there are uneven planting of Scots pine. On the border of the array and the sandy terraces Eruslan thickets Elaeagnus angustifolia (ordinary)</a:t>
            </a:r>
            <a:endParaRPr kumimoji="0" lang="ru-RU"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6386" name="Picture 2" descr="http://ccrussia.org/kartinka/territorii/165-2.jpg"/>
          <p:cNvPicPr>
            <a:picLocks noChangeAspect="1" noChangeArrowheads="1"/>
          </p:cNvPicPr>
          <p:nvPr/>
        </p:nvPicPr>
        <p:blipFill>
          <a:blip r:embed="rId2" cstate="print"/>
          <a:srcRect/>
          <a:stretch>
            <a:fillRect/>
          </a:stretch>
        </p:blipFill>
        <p:spPr bwMode="auto">
          <a:xfrm>
            <a:off x="2555776" y="1916832"/>
            <a:ext cx="3672408" cy="28579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436096" y="0"/>
            <a:ext cx="3707904" cy="6858000"/>
          </a:xfrm>
        </p:spPr>
        <p:txBody>
          <a:bodyPr>
            <a:normAutofit fontScale="77500" lnSpcReduction="20000"/>
          </a:bodyPr>
          <a:lstStyle/>
          <a:p>
            <a:r>
              <a:rPr lang="en-US" dirty="0" smtClean="0"/>
              <a:t>In a forest set to stay </a:t>
            </a:r>
            <a:r>
              <a:rPr lang="en-US" dirty="0" err="1" smtClean="0"/>
              <a:t>Dyakovo</a:t>
            </a:r>
            <a:r>
              <a:rPr lang="en-US" dirty="0" smtClean="0"/>
              <a:t> 165 bird species, of which for FROM noted reproduction. Among nesting on the number of species (57 or 50.4%) is dominated by representatives of the passerine group. The reproductive period in the floodplain habitat is dominated by </a:t>
            </a:r>
            <a:r>
              <a:rPr lang="en-US" dirty="0" err="1" smtClean="0"/>
              <a:t>Bluethroat</a:t>
            </a:r>
            <a:r>
              <a:rPr lang="en-US" dirty="0" smtClean="0"/>
              <a:t>. Background species at this time become a marsh and reed warbler, gray warbler, lesser whitethroat, common blue tit, great tit, tree sparrow and others.</a:t>
            </a:r>
            <a:endParaRPr lang="ru-RU" dirty="0"/>
          </a:p>
        </p:txBody>
      </p:sp>
      <p:pic>
        <p:nvPicPr>
          <p:cNvPr id="5" name="Picture 2" descr="http://ccrussia.org/kartinka/territorii/167-2.jpg"/>
          <p:cNvPicPr>
            <a:picLocks noChangeAspect="1" noChangeArrowheads="1"/>
          </p:cNvPicPr>
          <p:nvPr/>
        </p:nvPicPr>
        <p:blipFill>
          <a:blip r:embed="rId2" cstate="print"/>
          <a:srcRect/>
          <a:stretch>
            <a:fillRect/>
          </a:stretch>
        </p:blipFill>
        <p:spPr bwMode="auto">
          <a:xfrm>
            <a:off x="323528" y="1700808"/>
            <a:ext cx="5316027" cy="396044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3059832" cy="6858000"/>
          </a:xfrm>
        </p:spPr>
        <p:txBody>
          <a:bodyPr>
            <a:normAutofit fontScale="55000" lnSpcReduction="20000"/>
          </a:bodyPr>
          <a:lstStyle/>
          <a:p>
            <a:pPr>
              <a:buNone/>
            </a:pPr>
            <a:r>
              <a:rPr lang="en-US" dirty="0" smtClean="0"/>
              <a:t>One of the characteristic features of bird of the forest - a significant part in the structure of birds of prey. Alternation of woody vegetation and open spaces is an optimal combination of conditions necessary for the habitat of these birds. Everywhere are seen common kestrel, the black kite and Montagu's Harrier; in the floodplain. </a:t>
            </a:r>
            <a:r>
              <a:rPr lang="en-US" dirty="0" err="1" smtClean="0"/>
              <a:t>Eruslan</a:t>
            </a:r>
            <a:r>
              <a:rPr lang="en-US" dirty="0" smtClean="0"/>
              <a:t> widespread marsh harrier. In </a:t>
            </a:r>
            <a:r>
              <a:rPr lang="en-US" dirty="0" err="1" smtClean="0"/>
              <a:t>Dyakovo</a:t>
            </a:r>
            <a:r>
              <a:rPr lang="en-US" dirty="0" smtClean="0"/>
              <a:t> common forest goshawk, two known regular breeding area White-tailed Eagle and Booted Eagle, Levant </a:t>
            </a:r>
            <a:r>
              <a:rPr lang="en-US" dirty="0" err="1" smtClean="0"/>
              <a:t>Sparrowhawk</a:t>
            </a:r>
            <a:r>
              <a:rPr lang="en-US" dirty="0" smtClean="0"/>
              <a:t> recorded regularly, rarely - </a:t>
            </a:r>
            <a:r>
              <a:rPr lang="en-US" dirty="0" err="1" smtClean="0"/>
              <a:t>Saker</a:t>
            </a:r>
            <a:r>
              <a:rPr lang="en-US" dirty="0" smtClean="0"/>
              <a:t>. The elm planting colonial nesting falcon, and in young pine plantations found several nests Swoop.</a:t>
            </a:r>
            <a:endParaRPr lang="ru-RU" dirty="0"/>
          </a:p>
        </p:txBody>
      </p:sp>
      <p:sp>
        <p:nvSpPr>
          <p:cNvPr id="4" name="Содержимое 2"/>
          <p:cNvSpPr txBox="1">
            <a:spLocks/>
          </p:cNvSpPr>
          <p:nvPr/>
        </p:nvSpPr>
        <p:spPr>
          <a:xfrm>
            <a:off x="6228184" y="0"/>
            <a:ext cx="2915816" cy="6858000"/>
          </a:xfrm>
          <a:prstGeom prst="rect">
            <a:avLst/>
          </a:prstGeom>
        </p:spPr>
        <p:txBody>
          <a:bodyPr vert="horz" lIns="91440" tIns="45720" rIns="91440" bIns="45720" rtlCol="0">
            <a:normAutofit fontScale="5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In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Dyakovo</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forest revealed a settlement of other animals that are recommended for inclusion, and has listed in the regional Red Data Book. Among them are representatives of the reptiles: colorful lizard and steppe viper. From mammals here, along with the Red Book species inhabit shrews (small, plain), leather two-tone, wolf, fox ordinary,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Korsak</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marten stone, weasel, American mink, hare, birch mouse steppe, hamster ordinary, hamster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Eversmann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slepushonki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ordinary, lemming steppe, muskrat, vole water, common vole, Eurasian harvest mouse, and others.</a:t>
            </a:r>
            <a:endParaRPr kumimoji="0" lang="ru-RU"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2" descr="http://ccrussia.org/kartinka/territorii/166-1.jpg"/>
          <p:cNvPicPr>
            <a:picLocks noChangeAspect="1" noChangeArrowheads="1"/>
          </p:cNvPicPr>
          <p:nvPr/>
        </p:nvPicPr>
        <p:blipFill>
          <a:blip r:embed="rId2" cstate="print"/>
          <a:srcRect/>
          <a:stretch>
            <a:fillRect/>
          </a:stretch>
        </p:blipFill>
        <p:spPr bwMode="auto">
          <a:xfrm>
            <a:off x="2987824" y="1124744"/>
            <a:ext cx="3665984" cy="38481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Specially protected objects</a:t>
            </a:r>
            <a:endParaRPr lang="ru-RU" dirty="0"/>
          </a:p>
        </p:txBody>
      </p:sp>
      <p:sp>
        <p:nvSpPr>
          <p:cNvPr id="3" name="Содержимое 2"/>
          <p:cNvSpPr>
            <a:spLocks noGrp="1"/>
          </p:cNvSpPr>
          <p:nvPr>
            <p:ph idx="1"/>
          </p:nvPr>
        </p:nvSpPr>
        <p:spPr>
          <a:xfrm>
            <a:off x="395536" y="1646237"/>
            <a:ext cx="8291264" cy="3078907"/>
          </a:xfrm>
        </p:spPr>
        <p:txBody>
          <a:bodyPr>
            <a:normAutofit fontScale="47500" lnSpcReduction="20000"/>
          </a:bodyPr>
          <a:lstStyle/>
          <a:p>
            <a:r>
              <a:rPr lang="en-US" dirty="0" smtClean="0"/>
              <a:t>natural complexes </a:t>
            </a:r>
            <a:r>
              <a:rPr lang="en-US" dirty="0" err="1" smtClean="0"/>
              <a:t>Saltovskoe-Dyakovo</a:t>
            </a:r>
            <a:r>
              <a:rPr lang="en-US" dirty="0" smtClean="0"/>
              <a:t> sand massif and their components.</a:t>
            </a:r>
          </a:p>
          <a:p>
            <a:r>
              <a:rPr lang="en-US" dirty="0" smtClean="0"/>
              <a:t> </a:t>
            </a:r>
          </a:p>
          <a:p>
            <a:r>
              <a:rPr lang="en-US" dirty="0" smtClean="0"/>
              <a:t>The plants listed in the Red Book of the Saratov area: the white birch, licorice, </a:t>
            </a:r>
            <a:r>
              <a:rPr lang="en-US" dirty="0" err="1" smtClean="0"/>
              <a:t>Fritillaria</a:t>
            </a:r>
            <a:r>
              <a:rPr lang="en-US" dirty="0" smtClean="0"/>
              <a:t> Russian, </a:t>
            </a:r>
            <a:r>
              <a:rPr lang="en-US" dirty="0" err="1" smtClean="0"/>
              <a:t>dodartiya</a:t>
            </a:r>
            <a:r>
              <a:rPr lang="en-US" dirty="0" smtClean="0"/>
              <a:t> East, </a:t>
            </a:r>
            <a:r>
              <a:rPr lang="en-US" dirty="0" err="1" smtClean="0"/>
              <a:t>anacamptis</a:t>
            </a:r>
            <a:r>
              <a:rPr lang="en-US" dirty="0" smtClean="0"/>
              <a:t> </a:t>
            </a:r>
            <a:r>
              <a:rPr lang="en-US" dirty="0" err="1" smtClean="0"/>
              <a:t>coriophora</a:t>
            </a:r>
            <a:r>
              <a:rPr lang="en-US" dirty="0" smtClean="0"/>
              <a:t>, orchids marsh </a:t>
            </a:r>
            <a:r>
              <a:rPr lang="en-US" dirty="0" err="1" smtClean="0"/>
              <a:t>Dactylorhiza</a:t>
            </a:r>
            <a:r>
              <a:rPr lang="en-US" dirty="0" smtClean="0"/>
              <a:t> meat-red, </a:t>
            </a:r>
            <a:r>
              <a:rPr lang="en-US" dirty="0" err="1" smtClean="0"/>
              <a:t>Trostyanka</a:t>
            </a:r>
            <a:r>
              <a:rPr lang="en-US" dirty="0" smtClean="0"/>
              <a:t> </a:t>
            </a:r>
            <a:r>
              <a:rPr lang="en-US" dirty="0" err="1" smtClean="0"/>
              <a:t>ovsyanitsevidnaya</a:t>
            </a:r>
            <a:r>
              <a:rPr lang="en-US" dirty="0" smtClean="0"/>
              <a:t>, barley </a:t>
            </a:r>
            <a:r>
              <a:rPr lang="en-US" dirty="0" err="1" smtClean="0"/>
              <a:t>korotkoosty</a:t>
            </a:r>
            <a:r>
              <a:rPr lang="en-US" dirty="0" smtClean="0"/>
              <a:t>, </a:t>
            </a:r>
            <a:r>
              <a:rPr lang="en-US" dirty="0" err="1" smtClean="0"/>
              <a:t>Atraphaxis</a:t>
            </a:r>
            <a:r>
              <a:rPr lang="en-US" dirty="0" smtClean="0"/>
              <a:t> shrub, </a:t>
            </a:r>
            <a:r>
              <a:rPr lang="en-US" dirty="0" err="1" smtClean="0"/>
              <a:t>ofayston</a:t>
            </a:r>
            <a:r>
              <a:rPr lang="en-US" dirty="0" smtClean="0"/>
              <a:t> </a:t>
            </a:r>
            <a:r>
              <a:rPr lang="en-US" dirty="0" err="1" smtClean="0"/>
              <a:t>odnotychinkovy</a:t>
            </a:r>
            <a:r>
              <a:rPr lang="en-US" dirty="0" smtClean="0"/>
              <a:t>, Dawn plain, cross the meadow, Franken </a:t>
            </a:r>
            <a:r>
              <a:rPr lang="en-US" dirty="0" err="1" smtClean="0"/>
              <a:t>zhestkovolosistaya</a:t>
            </a:r>
            <a:r>
              <a:rPr lang="en-US" dirty="0" smtClean="0"/>
              <a:t>, toadflax fragrant, Serpukhov </a:t>
            </a:r>
            <a:r>
              <a:rPr lang="en-US" dirty="0" err="1" smtClean="0"/>
              <a:t>chertopolohovaya</a:t>
            </a:r>
            <a:r>
              <a:rPr lang="en-US" dirty="0" smtClean="0"/>
              <a:t>, white water lily.</a:t>
            </a:r>
          </a:p>
          <a:p>
            <a:r>
              <a:rPr lang="en-US" dirty="0" smtClean="0"/>
              <a:t> </a:t>
            </a:r>
          </a:p>
          <a:p>
            <a:r>
              <a:rPr lang="en-US" dirty="0" smtClean="0"/>
              <a:t>Animal species listed in the Red Book of the Saratov area: the hedgehog eared, ferret steppe, badger sand, ground squirrel yellow, jerboa small, demoiselle crane, ferruginous duck, ruddy, </a:t>
            </a:r>
            <a:r>
              <a:rPr lang="en-US" dirty="0" err="1" smtClean="0"/>
              <a:t>shelduck</a:t>
            </a:r>
            <a:r>
              <a:rPr lang="en-US" dirty="0" smtClean="0"/>
              <a:t>, white-tailed eagle, Pallid Harrier, Levant </a:t>
            </a:r>
            <a:r>
              <a:rPr lang="en-US" dirty="0" err="1" smtClean="0"/>
              <a:t>Sparrowhawk</a:t>
            </a:r>
            <a:r>
              <a:rPr lang="en-US" dirty="0" smtClean="0"/>
              <a:t>, booted eagle, steppe eagle, </a:t>
            </a:r>
            <a:r>
              <a:rPr lang="en-US" dirty="0" err="1" smtClean="0"/>
              <a:t>saker</a:t>
            </a:r>
            <a:r>
              <a:rPr lang="en-US" dirty="0" smtClean="0"/>
              <a:t>, bustard, little bustard, stone curlew, curlew, black-tailed godwit, Marsh Sandpiper, stilt, Black-Winged </a:t>
            </a:r>
            <a:r>
              <a:rPr lang="en-US" dirty="0" err="1" smtClean="0"/>
              <a:t>Pratincole</a:t>
            </a:r>
            <a:r>
              <a:rPr lang="en-US" dirty="0" smtClean="0"/>
              <a:t>.</a:t>
            </a:r>
          </a:p>
          <a:p>
            <a:endParaRPr lang="en-US" dirty="0" smtClean="0"/>
          </a:p>
        </p:txBody>
      </p:sp>
      <p:pic>
        <p:nvPicPr>
          <p:cNvPr id="18434" name="Picture 2" descr="http://ccrussia.org/kartinka/territorii/168-1.jpg"/>
          <p:cNvPicPr>
            <a:picLocks noChangeAspect="1" noChangeArrowheads="1"/>
          </p:cNvPicPr>
          <p:nvPr/>
        </p:nvPicPr>
        <p:blipFill>
          <a:blip r:embed="rId2" cstate="print"/>
          <a:srcRect/>
          <a:stretch>
            <a:fillRect/>
          </a:stretch>
        </p:blipFill>
        <p:spPr bwMode="auto">
          <a:xfrm>
            <a:off x="4499992" y="4005064"/>
            <a:ext cx="3810000" cy="2514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Arming</a:t>
            </a:r>
            <a:endParaRPr lang="ru-RU" dirty="0"/>
          </a:p>
        </p:txBody>
      </p:sp>
      <p:sp>
        <p:nvSpPr>
          <p:cNvPr id="3" name="Содержимое 2"/>
          <p:cNvSpPr>
            <a:spLocks noGrp="1"/>
          </p:cNvSpPr>
          <p:nvPr>
            <p:ph idx="1"/>
          </p:nvPr>
        </p:nvSpPr>
        <p:spPr>
          <a:xfrm>
            <a:off x="4932040" y="1646237"/>
            <a:ext cx="3754760" cy="4526280"/>
          </a:xfrm>
        </p:spPr>
        <p:txBody>
          <a:bodyPr>
            <a:normAutofit fontScale="62500" lnSpcReduction="20000"/>
          </a:bodyPr>
          <a:lstStyle/>
          <a:p>
            <a:r>
              <a:rPr lang="en-US" dirty="0" smtClean="0"/>
              <a:t>prohibited all kinds of cutting, other than thinning, construction of roads and other communications, construction, device landfills and littering the territory, disordered recreation, travel and parking car and tracked vehicles, except for the special; plowing (except fire </a:t>
            </a:r>
            <a:r>
              <a:rPr lang="en-US" dirty="0" err="1" smtClean="0"/>
              <a:t>opashki</a:t>
            </a:r>
            <a:r>
              <a:rPr lang="en-US" dirty="0" smtClean="0"/>
              <a:t>), grazing of livestock and: other fork of economic activities and natural resources, preventing the conservation, restoration and reproduction of natural complexes and their components.</a:t>
            </a:r>
            <a:endParaRPr lang="ru-RU" dirty="0" smtClean="0"/>
          </a:p>
          <a:p>
            <a:endParaRPr lang="ru-RU" dirty="0"/>
          </a:p>
        </p:txBody>
      </p:sp>
      <p:sp>
        <p:nvSpPr>
          <p:cNvPr id="17410" name="AutoShape 2" descr="http://ccrussia.org/kartinka/territorii/166-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7412" name="AutoShape 4" descr="http://ccrussia.org/kartinka/territorii/166-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7414" name="AutoShape 6" descr="http://ccrussia.org/kartinka/territorii/166-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7416" name="AutoShape 8" descr="http://ccrussia.org/kartinka/territorii/166-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7418" name="AutoShape 10" descr="http://ccrussia.org/kartinka/territorii/166-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7420" name="Picture 12" descr="http://ccrussia.org/kartinka/territorii/166-2.jpg"/>
          <p:cNvPicPr>
            <a:picLocks noChangeAspect="1" noChangeArrowheads="1"/>
          </p:cNvPicPr>
          <p:nvPr/>
        </p:nvPicPr>
        <p:blipFill>
          <a:blip r:embed="rId2" cstate="print"/>
          <a:srcRect/>
          <a:stretch>
            <a:fillRect/>
          </a:stretch>
        </p:blipFill>
        <p:spPr bwMode="auto">
          <a:xfrm>
            <a:off x="467544" y="2060848"/>
            <a:ext cx="4837177" cy="3168352"/>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120</TotalTime>
  <Words>580</Words>
  <Application>Microsoft Office PowerPoint</Application>
  <PresentationFormat>Экран (4:3)</PresentationFormat>
  <Paragraphs>20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Литейная</vt:lpstr>
      <vt:lpstr>Dyakovo forest</vt:lpstr>
      <vt:lpstr>Слайд 2</vt:lpstr>
      <vt:lpstr>Слайд 3</vt:lpstr>
      <vt:lpstr>Слайд 4</vt:lpstr>
      <vt:lpstr>Слайд 5</vt:lpstr>
      <vt:lpstr>Specially protected objects</vt:lpstr>
      <vt:lpstr>Arming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Apack</dc:creator>
  <cp:lastModifiedBy>Apack</cp:lastModifiedBy>
  <cp:revision>10</cp:revision>
  <dcterms:created xsi:type="dcterms:W3CDTF">2017-01-20T16:14:04Z</dcterms:created>
  <dcterms:modified xsi:type="dcterms:W3CDTF">2017-01-20T18:14:51Z</dcterms:modified>
</cp:coreProperties>
</file>