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9144000" cy="5143500" type="screen16x9"/>
  <p:notesSz cx="6858000" cy="9144000"/>
  <p:embeddedFontLst>
    <p:embeddedFont>
      <p:font typeface="Roboto" charset="0"/>
      <p:regular r:id="rId13"/>
      <p:bold r:id="rId14"/>
      <p:italic r:id="rId15"/>
      <p:boldItalic r:id="rId16"/>
    </p:embeddedFont>
    <p:embeddedFont>
      <p:font typeface="Aharoni" pitchFamily="2" charset="-79"/>
      <p:bold r:id="rId1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90" y="-5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82548966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Shape 10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3" name="Shape 10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Shape 1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0" name="Shape 11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6" name="Shape 1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3" name="Shape 1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Shape 1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0" name="Shape 1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solidFill>
          <a:schemeClr val="dk1"/>
        </a:solidFill>
        <a:effectLst/>
      </p:bgPr>
    </p:bg>
    <p:spTree>
      <p:nvGrpSpPr>
        <p:cNvPr id="1"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16" name="Shape 16"/>
          <p:cNvSpPr txBox="1">
            <a:spLocks noGrp="1"/>
          </p:cNvSpPr>
          <p:nvPr>
            <p:ph type="ctrTitle"/>
          </p:nvPr>
        </p:nvSpPr>
        <p:spPr>
          <a:xfrm>
            <a:off x="598100" y="1775222"/>
            <a:ext cx="8222100" cy="838800"/>
          </a:xfrm>
          <a:prstGeom prst="rect">
            <a:avLst/>
          </a:prstGeom>
        </p:spPr>
        <p:txBody>
          <a:bodyPr lIns="91425" tIns="91425" rIns="91425" bIns="91425" anchor="b"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17" name="Shape 17"/>
          <p:cNvSpPr txBox="1">
            <a:spLocks noGrp="1"/>
          </p:cNvSpPr>
          <p:nvPr>
            <p:ph type="subTitle" idx="1"/>
          </p:nvPr>
        </p:nvSpPr>
        <p:spPr>
          <a:xfrm>
            <a:off x="598088" y="2715912"/>
            <a:ext cx="8222100" cy="432900"/>
          </a:xfrm>
          <a:prstGeom prst="rect">
            <a:avLst/>
          </a:prstGeom>
        </p:spPr>
        <p:txBody>
          <a:bodyPr lIns="91425" tIns="91425" rIns="91425" bIns="91425" anchor="t" anchorCtr="0"/>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a:endParaRPr/>
          </a:p>
        </p:txBody>
      </p:sp>
      <p:sp>
        <p:nvSpPr>
          <p:cNvPr id="18" name="Shape 1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bg>
      <p:bgPr>
        <a:solidFill>
          <a:schemeClr val="dk1"/>
        </a:solidFill>
        <a:effectLst/>
      </p:bgPr>
    </p:bg>
    <p:spTree>
      <p:nvGrpSpPr>
        <p:cNvPr id="1"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76" name="Shape 76"/>
          <p:cNvSpPr txBox="1">
            <a:spLocks noGrp="1"/>
          </p:cNvSpPr>
          <p:nvPr>
            <p:ph type="title"/>
          </p:nvPr>
        </p:nvSpPr>
        <p:spPr>
          <a:xfrm>
            <a:off x="311700" y="1256050"/>
            <a:ext cx="8520600" cy="2030700"/>
          </a:xfrm>
          <a:prstGeom prst="rect">
            <a:avLst/>
          </a:prstGeom>
        </p:spPr>
        <p:txBody>
          <a:bodyPr lIns="91425" tIns="91425" rIns="91425" bIns="91425" anchor="b" anchorCtr="0"/>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a:endParaRPr/>
          </a:p>
        </p:txBody>
      </p:sp>
      <p:sp>
        <p:nvSpPr>
          <p:cNvPr id="77" name="Shape 77"/>
          <p:cNvSpPr txBox="1">
            <a:spLocks noGrp="1"/>
          </p:cNvSpPr>
          <p:nvPr>
            <p:ph type="body" idx="1"/>
          </p:nvPr>
        </p:nvSpPr>
        <p:spPr>
          <a:xfrm>
            <a:off x="311700" y="3369225"/>
            <a:ext cx="8520600" cy="1281900"/>
          </a:xfrm>
          <a:prstGeom prst="rect">
            <a:avLst/>
          </a:prstGeom>
        </p:spPr>
        <p:txBody>
          <a:bodyPr lIns="91425" tIns="91425" rIns="91425" bIns="91425" anchor="t" anchorCtr="0"/>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a:endParaRPr/>
          </a:p>
        </p:txBody>
      </p:sp>
      <p:sp>
        <p:nvSpPr>
          <p:cNvPr id="78" name="Shape 7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79"/>
        <p:cNvGrpSpPr/>
        <p:nvPr/>
      </p:nvGrpSpPr>
      <p:grpSpPr>
        <a:xfrm>
          <a:off x="0" y="0"/>
          <a:ext cx="0" cy="0"/>
          <a:chOff x="0" y="0"/>
          <a:chExt cx="0" cy="0"/>
        </a:xfrm>
      </p:grpSpPr>
      <p:sp>
        <p:nvSpPr>
          <p:cNvPr id="80" name="Shape 80"/>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bg>
      <p:bgPr>
        <a:solidFill>
          <a:schemeClr val="dk1"/>
        </a:solidFill>
        <a:effectLst/>
      </p:bgPr>
    </p:bg>
    <p:spTree>
      <p:nvGrpSpPr>
        <p:cNvPr id="1"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lIns="91425" tIns="91425" rIns="91425" bIns="91425" anchor="ctr" anchorCtr="0">
              <a:noAutofit/>
            </a:bodyPr>
            <a:lstStyle/>
            <a:p>
              <a:pPr lvl="0">
                <a:spcBef>
                  <a:spcPts val="0"/>
                </a:spcBef>
                <a:buNone/>
              </a:pPr>
              <a:endParaRPr/>
            </a:p>
          </p:txBody>
        </p:sp>
        <p:sp>
          <p:nvSpPr>
            <p:cNvPr id="23" name="Shape 23"/>
            <p:cNvSpPr/>
            <p:nvPr/>
          </p:nvSpPr>
          <p:spPr>
            <a:xfrm rot="10800000" flipH="1">
              <a:off x="7113588" y="106"/>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lIns="91425" tIns="91425" rIns="91425" bIns="91425" anchor="ctr" anchorCtr="0">
              <a:noAutofit/>
            </a:bodyPr>
            <a:lstStyle/>
            <a:p>
              <a:pPr lvl="0">
                <a:spcBef>
                  <a:spcPts val="0"/>
                </a:spcBef>
                <a:buNone/>
              </a:pPr>
              <a:endParaRPr/>
            </a:p>
          </p:txBody>
        </p:sp>
      </p:grpSp>
      <p:sp>
        <p:nvSpPr>
          <p:cNvPr id="26" name="Shape 26"/>
          <p:cNvSpPr txBox="1">
            <a:spLocks noGrp="1"/>
          </p:cNvSpPr>
          <p:nvPr>
            <p:ph type="title"/>
          </p:nvPr>
        </p:nvSpPr>
        <p:spPr>
          <a:xfrm>
            <a:off x="598100" y="2152347"/>
            <a:ext cx="8222100" cy="838800"/>
          </a:xfrm>
          <a:prstGeom prst="rect">
            <a:avLst/>
          </a:prstGeom>
        </p:spPr>
        <p:txBody>
          <a:bodyPr lIns="91425" tIns="91425" rIns="91425" bIns="91425" anchor="ctr" anchorCtr="0"/>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a:endParaRPr/>
          </a:p>
        </p:txBody>
      </p:sp>
      <p:sp>
        <p:nvSpPr>
          <p:cNvPr id="27" name="Shape 2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7170274" y="3903669"/>
              <a:ext cx="989100" cy="987900"/>
            </a:xfrm>
            <a:prstGeom prst="rect">
              <a:avLst/>
            </a:prstGeom>
            <a:solidFill>
              <a:schemeClr val="accent4"/>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4891594"/>
              <a:ext cx="9144000" cy="2520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grpSp>
      <p:sp>
        <p:nvSpPr>
          <p:cNvPr id="35" name="Shape 35"/>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6" name="Shape 36"/>
          <p:cNvSpPr txBox="1">
            <a:spLocks noGrp="1"/>
          </p:cNvSpPr>
          <p:nvPr>
            <p:ph type="body" idx="1"/>
          </p:nvPr>
        </p:nvSpPr>
        <p:spPr>
          <a:xfrm>
            <a:off x="311700" y="1229875"/>
            <a:ext cx="8520600" cy="3339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body" idx="1"/>
          </p:nvPr>
        </p:nvSpPr>
        <p:spPr>
          <a:xfrm>
            <a:off x="3117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body" idx="2"/>
          </p:nvPr>
        </p:nvSpPr>
        <p:spPr>
          <a:xfrm>
            <a:off x="4832400" y="1229975"/>
            <a:ext cx="3999900" cy="33390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2" name="Shape 42"/>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311700" y="410000"/>
            <a:ext cx="8520600" cy="6078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5" name="Shape 4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8" name="Shape 48"/>
          <p:cNvSpPr txBox="1">
            <a:spLocks noGrp="1"/>
          </p:cNvSpPr>
          <p:nvPr>
            <p:ph type="body" idx="1"/>
          </p:nvPr>
        </p:nvSpPr>
        <p:spPr>
          <a:xfrm>
            <a:off x="311700" y="1465804"/>
            <a:ext cx="2808000" cy="3103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9" name="Shape 49"/>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4"/>
        </a:solidFill>
        <a:effectLst/>
      </p:bgPr>
    </p:bg>
    <p:spTree>
      <p:nvGrpSpPr>
        <p:cNvPr id="1"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4" name="Shape 54"/>
            <p:cNvSpPr/>
            <p:nvPr/>
          </p:nvSpPr>
          <p:spPr>
            <a:xfrm rot="10800000" flipH="1">
              <a:off x="7113588" y="106"/>
              <a:ext cx="1015200" cy="1015200"/>
            </a:xfrm>
            <a:prstGeom prst="rtTriangle">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lIns="91425" tIns="91425" rIns="91425" bIns="91425" anchor="ctr" anchorCtr="0">
              <a:noAutofit/>
            </a:bodyPr>
            <a:lstStyle/>
            <a:p>
              <a:pPr lvl="0">
                <a:spcBef>
                  <a:spcPts val="0"/>
                </a:spcBef>
                <a:buNone/>
              </a:pPr>
              <a:endParaRPr/>
            </a:p>
          </p:txBody>
        </p:sp>
      </p:grpSp>
      <p:sp>
        <p:nvSpPr>
          <p:cNvPr id="57" name="Shape 57"/>
          <p:cNvSpPr txBox="1">
            <a:spLocks noGrp="1"/>
          </p:cNvSpPr>
          <p:nvPr>
            <p:ph type="title"/>
          </p:nvPr>
        </p:nvSpPr>
        <p:spPr>
          <a:xfrm>
            <a:off x="490250" y="526350"/>
            <a:ext cx="5618700" cy="4090800"/>
          </a:xfrm>
          <a:prstGeom prst="rect">
            <a:avLst/>
          </a:prstGeom>
        </p:spPr>
        <p:txBody>
          <a:bodyPr lIns="91425" tIns="91425" rIns="91425" bIns="91425" anchor="ctr" anchorCtr="0"/>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a:endParaRPr/>
          </a:p>
        </p:txBody>
      </p:sp>
      <p:sp>
        <p:nvSpPr>
          <p:cNvPr id="58" name="Shape 5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61" name="Shape 61"/>
          <p:cNvCxnSpPr/>
          <p:nvPr/>
        </p:nvCxnSpPr>
        <p:spPr>
          <a:xfrm>
            <a:off x="5029675" y="4495500"/>
            <a:ext cx="468300" cy="0"/>
          </a:xfrm>
          <a:prstGeom prst="straightConnector1">
            <a:avLst/>
          </a:prstGeom>
          <a:noFill/>
          <a:ln w="19050" cap="flat" cmpd="sng">
            <a:solidFill>
              <a:schemeClr val="lt1"/>
            </a:solidFill>
            <a:prstDash val="solid"/>
            <a:round/>
            <a:headEnd type="none" w="med" len="med"/>
            <a:tailEnd type="none" w="med" len="med"/>
          </a:ln>
        </p:spPr>
      </p:cxnSp>
      <p:sp>
        <p:nvSpPr>
          <p:cNvPr id="62" name="Shape 62"/>
          <p:cNvSpPr txBox="1">
            <a:spLocks noGrp="1"/>
          </p:cNvSpPr>
          <p:nvPr>
            <p:ph type="title"/>
          </p:nvPr>
        </p:nvSpPr>
        <p:spPr>
          <a:xfrm>
            <a:off x="265500" y="1151100"/>
            <a:ext cx="4045200" cy="15645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63" name="Shape 63"/>
          <p:cNvSpPr txBox="1">
            <a:spLocks noGrp="1"/>
          </p:cNvSpPr>
          <p:nvPr>
            <p:ph type="subTitle" idx="1"/>
          </p:nvPr>
        </p:nvSpPr>
        <p:spPr>
          <a:xfrm>
            <a:off x="265500" y="2769001"/>
            <a:ext cx="4045200" cy="12693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64" name="Shape 64"/>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65" name="Shape 65"/>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t>‹#›</a:t>
            </a:fld>
            <a:endParaRPr lang="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319500" y="4230575"/>
            <a:ext cx="5998800" cy="598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68" name="Shape 68"/>
          <p:cNvSpPr txBox="1">
            <a:spLocks noGrp="1"/>
          </p:cNvSpPr>
          <p:nvPr>
            <p:ph type="sldNum" idx="12"/>
          </p:nvPr>
        </p:nvSpPr>
        <p:spPr>
          <a:xfrm>
            <a:off x="8460431" y="465119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ru">
                <a:solidFill>
                  <a:schemeClr val="dk2"/>
                </a:solidFill>
              </a:rPr>
              <a:t>‹#›</a:t>
            </a:fld>
            <a:endParaRPr lang="ru">
              <a:solidFill>
                <a:schemeClr val="dk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10000"/>
            <a:ext cx="8520600" cy="607800"/>
          </a:xfrm>
          <a:prstGeom prst="rect">
            <a:avLst/>
          </a:prstGeom>
          <a:noFill/>
          <a:ln>
            <a:noFill/>
          </a:ln>
        </p:spPr>
        <p:txBody>
          <a:bodyPr lIns="91425" tIns="91425" rIns="91425" bIns="91425" anchor="t" anchorCtr="0"/>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a:endParaRPr/>
          </a:p>
        </p:txBody>
      </p:sp>
      <p:sp>
        <p:nvSpPr>
          <p:cNvPr id="7" name="Shape 7"/>
          <p:cNvSpPr txBox="1">
            <a:spLocks noGrp="1"/>
          </p:cNvSpPr>
          <p:nvPr>
            <p:ph type="body" idx="1"/>
          </p:nvPr>
        </p:nvSpPr>
        <p:spPr>
          <a:xfrm>
            <a:off x="311700" y="1229875"/>
            <a:ext cx="8520600" cy="33390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a:endParaRPr/>
          </a:p>
        </p:txBody>
      </p:sp>
      <p:sp>
        <p:nvSpPr>
          <p:cNvPr id="8" name="Shape 8"/>
          <p:cNvSpPr txBox="1">
            <a:spLocks noGrp="1"/>
          </p:cNvSpPr>
          <p:nvPr>
            <p:ph type="sldNum" idx="12"/>
          </p:nvPr>
        </p:nvSpPr>
        <p:spPr>
          <a:xfrm>
            <a:off x="8460431" y="465119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ru" sz="1000">
                <a:solidFill>
                  <a:schemeClr val="lt1"/>
                </a:solidFill>
                <a:latin typeface="Roboto"/>
                <a:ea typeface="Roboto"/>
                <a:cs typeface="Roboto"/>
                <a:sym typeface="Roboto"/>
              </a:rPr>
              <a:t>‹#›</a:t>
            </a:fld>
            <a:endParaRPr lang="ru" sz="1000">
              <a:solidFill>
                <a:schemeClr val="lt1"/>
              </a:solidFill>
              <a:latin typeface="Roboto"/>
              <a:ea typeface="Roboto"/>
              <a:cs typeface="Roboto"/>
              <a:sym typeface="Robo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andex.ru/images/search?text=&#1087;&#1072;&#1088;&#1082;%20&#1081;&#1077;&#1083;&#1083;&#1086;&#1091;&#1089;&#1090;&#1086;&#1091;&#1085;&amp;stype=image&amp;lr=47&amp;noreask=1&amp;parent-reqid=1486843150496097-1376260956090388392198656-sas1-1990&amp;source=wiz" TargetMode="External"/><Relationship Id="rId2" Type="http://schemas.openxmlformats.org/officeDocument/2006/relationships/hyperlink" Target="https://ru.wikipedia.org/wiki/&#1049;&#1077;&#1083;&#1083;&#1086;&#1091;&#1089;&#1090;&#1086;&#1085;&#1089;&#1082;&#1080;&#1081;_&#1085;&#1072;&#1094;&#1080;&#1086;&#1085;&#1072;&#1083;&#1100;&#1085;&#1099;&#1081;_&#1087;&#1072;&#1088;&#1082;"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p:nvPr>
        </p:nvSpPr>
        <p:spPr>
          <a:xfrm>
            <a:off x="179512" y="1491630"/>
            <a:ext cx="8520600" cy="1477800"/>
          </a:xfrm>
          <a:prstGeom prst="rect">
            <a:avLst/>
          </a:prstGeom>
        </p:spPr>
        <p:txBody>
          <a:bodyPr lIns="91425" tIns="91425" rIns="91425" bIns="91425" anchor="b" anchorCtr="0">
            <a:noAutofit/>
          </a:bodyPr>
          <a:lstStyle/>
          <a:p>
            <a:pPr lvl="0" algn="l">
              <a:spcBef>
                <a:spcPts val="0"/>
              </a:spcBef>
              <a:buNone/>
            </a:pPr>
            <a:r>
              <a:rPr lang="ru" dirty="0"/>
              <a:t>  </a:t>
            </a:r>
            <a:r>
              <a:rPr lang="en-US" dirty="0" smtClean="0"/>
              <a:t>The First World</a:t>
            </a:r>
            <a:r>
              <a:rPr lang="ru" dirty="0" smtClean="0"/>
              <a:t> </a:t>
            </a:r>
            <a:r>
              <a:rPr lang="en-US" dirty="0"/>
              <a:t>N</a:t>
            </a:r>
            <a:r>
              <a:rPr lang="ru" dirty="0" smtClean="0"/>
              <a:t>ational </a:t>
            </a:r>
            <a:r>
              <a:rPr lang="ru" dirty="0"/>
              <a:t>Park</a:t>
            </a:r>
          </a:p>
        </p:txBody>
      </p:sp>
      <p:sp>
        <p:nvSpPr>
          <p:cNvPr id="86" name="Shape 86"/>
          <p:cNvSpPr txBox="1">
            <a:spLocks noGrp="1"/>
          </p:cNvSpPr>
          <p:nvPr>
            <p:ph type="subTitle" idx="1"/>
          </p:nvPr>
        </p:nvSpPr>
        <p:spPr>
          <a:xfrm>
            <a:off x="598088" y="3363838"/>
            <a:ext cx="8222100" cy="1656184"/>
          </a:xfrm>
          <a:prstGeom prst="rect">
            <a:avLst/>
          </a:prstGeom>
        </p:spPr>
        <p:txBody>
          <a:bodyPr lIns="91425" tIns="91425" rIns="91425" bIns="91425" anchor="t" anchorCtr="0">
            <a:noAutofit/>
          </a:bodyPr>
          <a:lstStyle/>
          <a:p>
            <a:r>
              <a:rPr lang="ru-RU" b="1" dirty="0">
                <a:solidFill>
                  <a:schemeClr val="bg1">
                    <a:lumMod val="95000"/>
                  </a:schemeClr>
                </a:solidFill>
                <a:latin typeface="Times New Roman" pitchFamily="18" charset="0"/>
                <a:cs typeface="Times New Roman" pitchFamily="18" charset="0"/>
              </a:rPr>
              <a:t>Презентация на английском языке</a:t>
            </a:r>
          </a:p>
          <a:p>
            <a:r>
              <a:rPr lang="ru-RU" b="1" dirty="0" smtClean="0">
                <a:solidFill>
                  <a:schemeClr val="bg1">
                    <a:lumMod val="95000"/>
                  </a:schemeClr>
                </a:solidFill>
                <a:latin typeface="Times New Roman" pitchFamily="18" charset="0"/>
                <a:cs typeface="Times New Roman" pitchFamily="18" charset="0"/>
              </a:rPr>
              <a:t>Мусаевой </a:t>
            </a:r>
            <a:r>
              <a:rPr lang="ru-RU" b="1" dirty="0" err="1" smtClean="0">
                <a:solidFill>
                  <a:schemeClr val="bg1">
                    <a:lumMod val="95000"/>
                  </a:schemeClr>
                </a:solidFill>
                <a:latin typeface="Times New Roman" pitchFamily="18" charset="0"/>
                <a:cs typeface="Times New Roman" pitchFamily="18" charset="0"/>
              </a:rPr>
              <a:t>Ниджар</a:t>
            </a:r>
            <a:r>
              <a:rPr lang="ru-RU" b="1" dirty="0" smtClean="0">
                <a:solidFill>
                  <a:schemeClr val="bg1">
                    <a:lumMod val="95000"/>
                  </a:schemeClr>
                </a:solidFill>
                <a:latin typeface="Times New Roman" pitchFamily="18" charset="0"/>
                <a:cs typeface="Times New Roman" pitchFamily="18" charset="0"/>
              </a:rPr>
              <a:t>,</a:t>
            </a:r>
            <a:endParaRPr lang="ru-RU" b="1" dirty="0">
              <a:solidFill>
                <a:schemeClr val="bg1">
                  <a:lumMod val="95000"/>
                </a:schemeClr>
              </a:solidFill>
              <a:latin typeface="Times New Roman" pitchFamily="18" charset="0"/>
              <a:cs typeface="Times New Roman" pitchFamily="18" charset="0"/>
            </a:endParaRPr>
          </a:p>
          <a:p>
            <a:r>
              <a:rPr lang="ru-RU" b="1" dirty="0">
                <a:solidFill>
                  <a:schemeClr val="bg1">
                    <a:lumMod val="95000"/>
                  </a:schemeClr>
                </a:solidFill>
                <a:latin typeface="Times New Roman" pitchFamily="18" charset="0"/>
                <a:cs typeface="Times New Roman" pitchFamily="18" charset="0"/>
              </a:rPr>
              <a:t> учащейся МОУ «СОШ с. Тепловка </a:t>
            </a:r>
            <a:r>
              <a:rPr lang="ru-RU" b="1" dirty="0" err="1">
                <a:solidFill>
                  <a:schemeClr val="bg1">
                    <a:lumMod val="95000"/>
                  </a:schemeClr>
                </a:solidFill>
                <a:latin typeface="Times New Roman" pitchFamily="18" charset="0"/>
                <a:cs typeface="Times New Roman" pitchFamily="18" charset="0"/>
              </a:rPr>
              <a:t>Новобурасского</a:t>
            </a:r>
            <a:r>
              <a:rPr lang="ru-RU" b="1" dirty="0">
                <a:solidFill>
                  <a:schemeClr val="bg1">
                    <a:lumMod val="95000"/>
                  </a:schemeClr>
                </a:solidFill>
                <a:latin typeface="Times New Roman" pitchFamily="18" charset="0"/>
                <a:cs typeface="Times New Roman" pitchFamily="18" charset="0"/>
              </a:rPr>
              <a:t> района Саратовской области»</a:t>
            </a:r>
          </a:p>
          <a:p>
            <a:r>
              <a:rPr lang="ru-RU" b="1" dirty="0">
                <a:solidFill>
                  <a:schemeClr val="bg1">
                    <a:lumMod val="95000"/>
                  </a:schemeClr>
                </a:solidFill>
                <a:latin typeface="Times New Roman" pitchFamily="18" charset="0"/>
                <a:cs typeface="Times New Roman" pitchFamily="18" charset="0"/>
              </a:rPr>
              <a:t>Руководитель Кожохина Мария Анатольевна</a:t>
            </a:r>
          </a:p>
          <a:p>
            <a:pPr lvl="0">
              <a:spcBef>
                <a:spcPts val="0"/>
              </a:spcBef>
              <a:buNone/>
            </a:pPr>
            <a:endParaRPr dirty="0"/>
          </a:p>
        </p:txBody>
      </p:sp>
      <p:sp>
        <p:nvSpPr>
          <p:cNvPr id="2" name="Прямоугольник 1"/>
          <p:cNvSpPr/>
          <p:nvPr/>
        </p:nvSpPr>
        <p:spPr>
          <a:xfrm>
            <a:off x="4499992" y="627534"/>
            <a:ext cx="4572000" cy="1169551"/>
          </a:xfrm>
          <a:prstGeom prst="rect">
            <a:avLst/>
          </a:prstGeom>
        </p:spPr>
        <p:txBody>
          <a:bodyPr>
            <a:spAutoFit/>
          </a:bodyPr>
          <a:lstStyle/>
          <a:p>
            <a:r>
              <a:rPr lang="en-US" b="1" dirty="0">
                <a:solidFill>
                  <a:schemeClr val="bg1"/>
                </a:solidFill>
                <a:latin typeface="Aharoni" pitchFamily="2" charset="-79"/>
                <a:cs typeface="Aharoni" pitchFamily="2" charset="-79"/>
              </a:rPr>
              <a:t>V </a:t>
            </a:r>
            <a:r>
              <a:rPr lang="ru-RU" b="1" dirty="0">
                <a:solidFill>
                  <a:schemeClr val="bg1"/>
                </a:solidFill>
                <a:latin typeface="Times New Roman" pitchFamily="18" charset="0"/>
                <a:cs typeface="Aharoni" pitchFamily="2" charset="-79"/>
              </a:rPr>
              <a:t>Межрегиональный конкурс творческих работ обучающихся и педагогов «Здоровая нация – процветание России»</a:t>
            </a:r>
            <a:br>
              <a:rPr lang="ru-RU" b="1" dirty="0">
                <a:solidFill>
                  <a:schemeClr val="bg1"/>
                </a:solidFill>
                <a:latin typeface="Times New Roman" pitchFamily="18" charset="0"/>
                <a:cs typeface="Aharoni" pitchFamily="2" charset="-79"/>
              </a:rPr>
            </a:br>
            <a:r>
              <a:rPr lang="ru-RU" dirty="0"/>
              <a:t/>
            </a:r>
            <a:br>
              <a:rPr lang="ru-RU" dirty="0"/>
            </a:br>
            <a:endParaRPr lang="ru-R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88371"/>
            <a:ext cx="3695700" cy="204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b="1" dirty="0" smtClean="0"/>
              <a:t>Resources</a:t>
            </a:r>
            <a:endParaRPr lang="ru-RU" b="1" dirty="0"/>
          </a:p>
        </p:txBody>
      </p:sp>
      <p:sp>
        <p:nvSpPr>
          <p:cNvPr id="3" name="Текст 2"/>
          <p:cNvSpPr>
            <a:spLocks noGrp="1"/>
          </p:cNvSpPr>
          <p:nvPr>
            <p:ph type="body" idx="1"/>
          </p:nvPr>
        </p:nvSpPr>
        <p:spPr/>
        <p:txBody>
          <a:bodyPr/>
          <a:lstStyle/>
          <a:p>
            <a:r>
              <a:rPr lang="en-US" dirty="0">
                <a:hlinkClick r:id="rId2"/>
              </a:rPr>
              <a:t>https://ru.wikipedia.org/wiki/</a:t>
            </a:r>
            <a:r>
              <a:rPr lang="ru-RU" dirty="0" err="1" smtClean="0">
                <a:hlinkClick r:id="rId2"/>
              </a:rPr>
              <a:t>Йеллоустонский_национальный_парк</a:t>
            </a:r>
            <a:endParaRPr lang="en-US" dirty="0" smtClean="0"/>
          </a:p>
          <a:p>
            <a:r>
              <a:rPr lang="en-US" dirty="0">
                <a:hlinkClick r:id="rId3"/>
              </a:rPr>
              <a:t>https://yandex.ru/images/search?text=</a:t>
            </a:r>
            <a:r>
              <a:rPr lang="ru-RU" dirty="0">
                <a:hlinkClick r:id="rId3"/>
              </a:rPr>
              <a:t>парк%20йеллоустоун&amp;</a:t>
            </a:r>
            <a:r>
              <a:rPr lang="en-US" dirty="0" err="1" smtClean="0">
                <a:hlinkClick r:id="rId3"/>
              </a:rPr>
              <a:t>stype</a:t>
            </a:r>
            <a:r>
              <a:rPr lang="en-US" dirty="0" smtClean="0">
                <a:hlinkClick r:id="rId3"/>
              </a:rPr>
              <a:t>=</a:t>
            </a:r>
            <a:r>
              <a:rPr lang="en-US" dirty="0" err="1" smtClean="0">
                <a:hlinkClick r:id="rId3"/>
              </a:rPr>
              <a:t>image&amp;lr</a:t>
            </a:r>
            <a:r>
              <a:rPr lang="en-US" dirty="0" smtClean="0">
                <a:hlinkClick r:id="rId3"/>
              </a:rPr>
              <a:t>=47&amp;noreask=1&amp;parent-reqid=1486843150496097-1376260956090388392198656-sas1-1990&amp;source=wiz</a:t>
            </a:r>
            <a:endParaRPr lang="en-US" dirty="0" smtClean="0"/>
          </a:p>
          <a:p>
            <a:endParaRPr lang="ru-RU" dirty="0"/>
          </a:p>
        </p:txBody>
      </p:sp>
    </p:spTree>
    <p:extLst>
      <p:ext uri="{BB962C8B-B14F-4D97-AF65-F5344CB8AC3E}">
        <p14:creationId xmlns:p14="http://schemas.microsoft.com/office/powerpoint/2010/main" val="184380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311700" y="410000"/>
            <a:ext cx="4660201" cy="607800"/>
          </a:xfrm>
          <a:prstGeom prst="rect">
            <a:avLst/>
          </a:prstGeom>
        </p:spPr>
        <p:txBody>
          <a:bodyPr lIns="91425" tIns="91425" rIns="91425" bIns="91425" anchor="t" anchorCtr="0">
            <a:noAutofit/>
          </a:bodyPr>
          <a:lstStyle/>
          <a:p>
            <a:pPr lvl="0" algn="ctr">
              <a:spcBef>
                <a:spcPts val="0"/>
              </a:spcBef>
              <a:buNone/>
            </a:pPr>
            <a:r>
              <a:rPr lang="en-US" b="1" dirty="0" smtClean="0"/>
              <a:t>Visit Card</a:t>
            </a:r>
            <a:endParaRPr b="1" dirty="0"/>
          </a:p>
        </p:txBody>
      </p:sp>
      <p:sp>
        <p:nvSpPr>
          <p:cNvPr id="92" name="Shape 92"/>
          <p:cNvSpPr txBox="1">
            <a:spLocks noGrp="1"/>
          </p:cNvSpPr>
          <p:nvPr>
            <p:ph type="body" idx="1"/>
          </p:nvPr>
        </p:nvSpPr>
        <p:spPr>
          <a:xfrm>
            <a:off x="107504" y="1059582"/>
            <a:ext cx="4752528" cy="3888432"/>
          </a:xfrm>
          <a:prstGeom prst="rect">
            <a:avLst/>
          </a:prstGeom>
        </p:spPr>
        <p:txBody>
          <a:bodyPr lIns="91425" tIns="91425" rIns="91425" bIns="91425" anchor="t" anchorCtr="0">
            <a:noAutofit/>
          </a:bodyPr>
          <a:lstStyle/>
          <a:p>
            <a:pPr marL="285750" lvl="0" indent="-285750">
              <a:buFont typeface="Wingdings" pitchFamily="2" charset="2"/>
              <a:buChar char="§"/>
            </a:pPr>
            <a:r>
              <a:rPr lang="ru" sz="1600" b="1" dirty="0">
                <a:solidFill>
                  <a:schemeClr val="accent1">
                    <a:lumMod val="75000"/>
                  </a:schemeClr>
                </a:solidFill>
                <a:latin typeface="Arial" pitchFamily="34" charset="0"/>
                <a:cs typeface="Arial" pitchFamily="34" charset="0"/>
              </a:rPr>
              <a:t>Yellowstone national Park (Yellowstone National Park) – the world's first national </a:t>
            </a:r>
            <a:r>
              <a:rPr lang="ru" sz="1600" b="1" dirty="0" smtClean="0">
                <a:solidFill>
                  <a:schemeClr val="accent1">
                    <a:lumMod val="75000"/>
                  </a:schemeClr>
                </a:solidFill>
                <a:latin typeface="Arial" pitchFamily="34" charset="0"/>
                <a:cs typeface="Arial" pitchFamily="34" charset="0"/>
              </a:rPr>
              <a:t>Park</a:t>
            </a:r>
            <a:r>
              <a:rPr lang="en-US" sz="1600" b="1" dirty="0" smtClean="0">
                <a:solidFill>
                  <a:schemeClr val="accent1">
                    <a:lumMod val="75000"/>
                  </a:schemeClr>
                </a:solidFill>
                <a:latin typeface="Arial" pitchFamily="34" charset="0"/>
                <a:cs typeface="Arial" pitchFamily="34" charset="0"/>
              </a:rPr>
              <a:t> is situated in the </a:t>
            </a:r>
            <a:r>
              <a:rPr lang="ru" sz="1600" b="1" dirty="0">
                <a:solidFill>
                  <a:schemeClr val="accent1">
                    <a:lumMod val="75000"/>
                  </a:schemeClr>
                </a:solidFill>
                <a:latin typeface="Arial" pitchFamily="34" charset="0"/>
                <a:cs typeface="Arial" pitchFamily="34" charset="0"/>
              </a:rPr>
              <a:t>USA. </a:t>
            </a:r>
            <a:endParaRPr lang="en-US" sz="1600" b="1" dirty="0" smtClean="0">
              <a:solidFill>
                <a:schemeClr val="accent1">
                  <a:lumMod val="75000"/>
                </a:schemeClr>
              </a:solidFill>
              <a:latin typeface="Arial" pitchFamily="34" charset="0"/>
              <a:cs typeface="Arial" pitchFamily="34" charset="0"/>
            </a:endParaRPr>
          </a:p>
          <a:p>
            <a:pPr marL="285750" lvl="0" indent="-285750">
              <a:buFont typeface="Wingdings" pitchFamily="2" charset="2"/>
              <a:buChar char="§"/>
            </a:pPr>
            <a:r>
              <a:rPr lang="ru" sz="1600" b="1" dirty="0" smtClean="0">
                <a:solidFill>
                  <a:schemeClr val="accent1">
                    <a:lumMod val="75000"/>
                  </a:schemeClr>
                </a:solidFill>
                <a:latin typeface="Arial" pitchFamily="34" charset="0"/>
                <a:cs typeface="Arial" pitchFamily="34" charset="0"/>
              </a:rPr>
              <a:t>The </a:t>
            </a:r>
            <a:r>
              <a:rPr lang="ru" sz="1600" b="1" dirty="0">
                <a:solidFill>
                  <a:schemeClr val="accent1">
                    <a:lumMod val="75000"/>
                  </a:schemeClr>
                </a:solidFill>
                <a:latin typeface="Arial" pitchFamily="34" charset="0"/>
                <a:cs typeface="Arial" pitchFamily="34" charset="0"/>
              </a:rPr>
              <a:t>Park, </a:t>
            </a:r>
            <a:r>
              <a:rPr lang="en-US" sz="1600" b="1" dirty="0" smtClean="0">
                <a:solidFill>
                  <a:schemeClr val="accent1">
                    <a:lumMod val="75000"/>
                  </a:schemeClr>
                </a:solidFill>
                <a:latin typeface="Arial" pitchFamily="34" charset="0"/>
                <a:cs typeface="Arial" pitchFamily="34" charset="0"/>
              </a:rPr>
              <a:t>founded</a:t>
            </a:r>
            <a:r>
              <a:rPr lang="ru" sz="1600" b="1" dirty="0" smtClean="0">
                <a:solidFill>
                  <a:schemeClr val="accent1">
                    <a:lumMod val="75000"/>
                  </a:schemeClr>
                </a:solidFill>
                <a:latin typeface="Arial" pitchFamily="34" charset="0"/>
                <a:cs typeface="Arial" pitchFamily="34" charset="0"/>
              </a:rPr>
              <a:t> </a:t>
            </a:r>
            <a:r>
              <a:rPr lang="ru" sz="1600" b="1" dirty="0">
                <a:solidFill>
                  <a:schemeClr val="accent1">
                    <a:lumMod val="75000"/>
                  </a:schemeClr>
                </a:solidFill>
                <a:latin typeface="Arial" pitchFamily="34" charset="0"/>
                <a:cs typeface="Arial" pitchFamily="34" charset="0"/>
              </a:rPr>
              <a:t>March 1, 1872, </a:t>
            </a:r>
            <a:r>
              <a:rPr lang="en-US" sz="1600" b="1" dirty="0" smtClean="0">
                <a:solidFill>
                  <a:schemeClr val="accent1">
                    <a:lumMod val="75000"/>
                  </a:schemeClr>
                </a:solidFill>
                <a:latin typeface="Arial" pitchFamily="34" charset="0"/>
                <a:cs typeface="Arial" pitchFamily="34" charset="0"/>
              </a:rPr>
              <a:t>has </a:t>
            </a:r>
            <a:r>
              <a:rPr lang="ru" sz="1600" b="1" dirty="0" smtClean="0">
                <a:solidFill>
                  <a:schemeClr val="accent1">
                    <a:lumMod val="75000"/>
                  </a:schemeClr>
                </a:solidFill>
                <a:latin typeface="Arial" pitchFamily="34" charset="0"/>
                <a:cs typeface="Arial" pitchFamily="34" charset="0"/>
              </a:rPr>
              <a:t>an </a:t>
            </a:r>
            <a:r>
              <a:rPr lang="ru" sz="1600" b="1" dirty="0">
                <a:solidFill>
                  <a:schemeClr val="accent1">
                    <a:lumMod val="75000"/>
                  </a:schemeClr>
                </a:solidFill>
                <a:latin typeface="Arial" pitchFamily="34" charset="0"/>
                <a:cs typeface="Arial" pitchFamily="34" charset="0"/>
              </a:rPr>
              <a:t>area of 898 </a:t>
            </a:r>
            <a:r>
              <a:rPr lang="en-US" sz="1600" b="1" dirty="0" smtClean="0">
                <a:solidFill>
                  <a:schemeClr val="accent1">
                    <a:lumMod val="75000"/>
                  </a:schemeClr>
                </a:solidFill>
                <a:latin typeface="Arial" pitchFamily="34" charset="0"/>
                <a:cs typeface="Arial" pitchFamily="34" charset="0"/>
              </a:rPr>
              <a:t>ha</a:t>
            </a:r>
            <a:r>
              <a:rPr lang="en-US" sz="1600" b="1" dirty="0" smtClean="0">
                <a:solidFill>
                  <a:schemeClr val="accent1">
                    <a:lumMod val="75000"/>
                  </a:schemeClr>
                </a:solidFill>
                <a:latin typeface="Arial" pitchFamily="34" charset="0"/>
                <a:cs typeface="Arial" pitchFamily="34" charset="0"/>
              </a:rPr>
              <a:t>. It is</a:t>
            </a:r>
            <a:r>
              <a:rPr lang="ru" sz="1600" b="1" dirty="0" smtClean="0">
                <a:solidFill>
                  <a:schemeClr val="accent1">
                    <a:lumMod val="75000"/>
                  </a:schemeClr>
                </a:solidFill>
                <a:latin typeface="Arial" pitchFamily="34" charset="0"/>
                <a:cs typeface="Arial" pitchFamily="34" charset="0"/>
              </a:rPr>
              <a:t> famous </a:t>
            </a:r>
            <a:r>
              <a:rPr lang="ru" sz="1600" b="1" dirty="0">
                <a:solidFill>
                  <a:schemeClr val="accent1">
                    <a:lumMod val="75000"/>
                  </a:schemeClr>
                </a:solidFill>
                <a:latin typeface="Arial" pitchFamily="34" charset="0"/>
                <a:cs typeface="Arial" pitchFamily="34" charset="0"/>
              </a:rPr>
              <a:t>for the amazing scenery and picturesque landscapes. </a:t>
            </a:r>
            <a:endParaRPr lang="en-US" sz="1600" b="1" dirty="0" smtClean="0">
              <a:solidFill>
                <a:schemeClr val="accent1">
                  <a:lumMod val="75000"/>
                </a:schemeClr>
              </a:solidFill>
              <a:latin typeface="Arial" pitchFamily="34" charset="0"/>
              <a:cs typeface="Arial" pitchFamily="34" charset="0"/>
            </a:endParaRPr>
          </a:p>
          <a:p>
            <a:pPr marL="285750" lvl="0" indent="-285750">
              <a:buFont typeface="Wingdings" pitchFamily="2" charset="2"/>
              <a:buChar char="§"/>
            </a:pPr>
            <a:r>
              <a:rPr lang="ru" sz="1600" b="1" dirty="0" smtClean="0">
                <a:solidFill>
                  <a:schemeClr val="accent1">
                    <a:lumMod val="75000"/>
                  </a:schemeClr>
                </a:solidFill>
                <a:latin typeface="Arial" pitchFamily="34" charset="0"/>
                <a:cs typeface="Arial" pitchFamily="34" charset="0"/>
              </a:rPr>
              <a:t>The </a:t>
            </a:r>
            <a:r>
              <a:rPr lang="ru" sz="1600" b="1" dirty="0">
                <a:solidFill>
                  <a:schemeClr val="accent1">
                    <a:lumMod val="75000"/>
                  </a:schemeClr>
                </a:solidFill>
                <a:latin typeface="Arial" pitchFamily="34" charset="0"/>
                <a:cs typeface="Arial" pitchFamily="34" charset="0"/>
              </a:rPr>
              <a:t>Park was declared </a:t>
            </a:r>
            <a:r>
              <a:rPr lang="ru" sz="1600" b="1" dirty="0" smtClean="0">
                <a:solidFill>
                  <a:schemeClr val="accent1">
                    <a:lumMod val="75000"/>
                  </a:schemeClr>
                </a:solidFill>
                <a:latin typeface="Arial" pitchFamily="34" charset="0"/>
                <a:cs typeface="Arial" pitchFamily="34" charset="0"/>
              </a:rPr>
              <a:t>a</a:t>
            </a:r>
            <a:r>
              <a:rPr lang="en-US" sz="1600" b="1" dirty="0" smtClean="0">
                <a:solidFill>
                  <a:schemeClr val="accent1">
                    <a:lumMod val="75000"/>
                  </a:schemeClr>
                </a:solidFill>
                <a:latin typeface="Arial" pitchFamily="34" charset="0"/>
                <a:cs typeface="Arial" pitchFamily="34" charset="0"/>
              </a:rPr>
              <a:t>s a part of </a:t>
            </a:r>
            <a:r>
              <a:rPr lang="ru" sz="1600" b="1" dirty="0" smtClean="0">
                <a:solidFill>
                  <a:schemeClr val="accent1">
                    <a:lumMod val="75000"/>
                  </a:schemeClr>
                </a:solidFill>
                <a:latin typeface="Arial" pitchFamily="34" charset="0"/>
                <a:cs typeface="Arial" pitchFamily="34" charset="0"/>
              </a:rPr>
              <a:t> </a:t>
            </a:r>
            <a:r>
              <a:rPr lang="en-US" sz="1600" b="1" dirty="0" smtClean="0">
                <a:solidFill>
                  <a:schemeClr val="accent1">
                    <a:lumMod val="75000"/>
                  </a:schemeClr>
                </a:solidFill>
                <a:latin typeface="Arial" pitchFamily="34" charset="0"/>
                <a:cs typeface="Arial" pitchFamily="34" charset="0"/>
              </a:rPr>
              <a:t>W</a:t>
            </a:r>
            <a:r>
              <a:rPr lang="ru" sz="1600" b="1" dirty="0" smtClean="0">
                <a:solidFill>
                  <a:schemeClr val="accent1">
                    <a:lumMod val="75000"/>
                  </a:schemeClr>
                </a:solidFill>
                <a:latin typeface="Arial" pitchFamily="34" charset="0"/>
                <a:cs typeface="Arial" pitchFamily="34" charset="0"/>
              </a:rPr>
              <a:t>orld </a:t>
            </a:r>
            <a:r>
              <a:rPr lang="ru" sz="1600" b="1" dirty="0">
                <a:solidFill>
                  <a:schemeClr val="accent1">
                    <a:lumMod val="75000"/>
                  </a:schemeClr>
                </a:solidFill>
                <a:latin typeface="Arial" pitchFamily="34" charset="0"/>
                <a:cs typeface="Arial" pitchFamily="34" charset="0"/>
              </a:rPr>
              <a:t>Heritage </a:t>
            </a:r>
            <a:r>
              <a:rPr lang="ru" sz="1600" b="1" dirty="0" smtClean="0">
                <a:solidFill>
                  <a:schemeClr val="accent1">
                    <a:lumMod val="75000"/>
                  </a:schemeClr>
                </a:solidFill>
                <a:latin typeface="Arial" pitchFamily="34" charset="0"/>
                <a:cs typeface="Arial" pitchFamily="34" charset="0"/>
              </a:rPr>
              <a:t>by </a:t>
            </a:r>
            <a:r>
              <a:rPr lang="ru" sz="1600" b="1" dirty="0">
                <a:solidFill>
                  <a:schemeClr val="accent1">
                    <a:lumMod val="75000"/>
                  </a:schemeClr>
                </a:solidFill>
                <a:latin typeface="Arial" pitchFamily="34" charset="0"/>
                <a:cs typeface="Arial" pitchFamily="34" charset="0"/>
              </a:rPr>
              <a:t>UNESCO. </a:t>
            </a:r>
            <a:endParaRPr lang="en-US" sz="1600" b="1" dirty="0" smtClean="0">
              <a:solidFill>
                <a:schemeClr val="accent1">
                  <a:lumMod val="75000"/>
                </a:schemeClr>
              </a:solidFill>
              <a:latin typeface="Arial" pitchFamily="34" charset="0"/>
              <a:cs typeface="Arial" pitchFamily="34" charset="0"/>
            </a:endParaRPr>
          </a:p>
          <a:p>
            <a:pPr marL="285750" lvl="0" indent="-285750">
              <a:buFont typeface="Wingdings" pitchFamily="2" charset="2"/>
              <a:buChar char="§"/>
            </a:pPr>
            <a:r>
              <a:rPr lang="en-US" sz="1600" b="1" dirty="0">
                <a:solidFill>
                  <a:schemeClr val="accent1">
                    <a:lumMod val="75000"/>
                  </a:schemeClr>
                </a:solidFill>
                <a:latin typeface="Arial" pitchFamily="34" charset="0"/>
                <a:cs typeface="Arial" pitchFamily="34" charset="0"/>
              </a:rPr>
              <a:t>T</a:t>
            </a:r>
            <a:r>
              <a:rPr lang="ru" sz="1600" b="1" dirty="0" smtClean="0">
                <a:solidFill>
                  <a:schemeClr val="accent1">
                    <a:lumMod val="75000"/>
                  </a:schemeClr>
                </a:solidFill>
                <a:latin typeface="Arial" pitchFamily="34" charset="0"/>
                <a:cs typeface="Arial" pitchFamily="34" charset="0"/>
              </a:rPr>
              <a:t>he </a:t>
            </a:r>
            <a:r>
              <a:rPr lang="ru" sz="1600" b="1" dirty="0">
                <a:solidFill>
                  <a:schemeClr val="accent1">
                    <a:lumMod val="75000"/>
                  </a:schemeClr>
                </a:solidFill>
                <a:latin typeface="Arial" pitchFamily="34" charset="0"/>
                <a:cs typeface="Arial" pitchFamily="34" charset="0"/>
              </a:rPr>
              <a:t>lakes, rivers, beautiful waterfalls, canyons and caves, pine </a:t>
            </a:r>
            <a:r>
              <a:rPr lang="ru" sz="1600" b="1" dirty="0" smtClean="0">
                <a:solidFill>
                  <a:schemeClr val="accent1">
                    <a:lumMod val="75000"/>
                  </a:schemeClr>
                </a:solidFill>
                <a:latin typeface="Arial" pitchFamily="34" charset="0"/>
                <a:cs typeface="Arial" pitchFamily="34" charset="0"/>
              </a:rPr>
              <a:t>forests</a:t>
            </a:r>
            <a:r>
              <a:rPr lang="en-US" sz="1600" b="1" dirty="0" smtClean="0">
                <a:solidFill>
                  <a:schemeClr val="accent1">
                    <a:lumMod val="75000"/>
                  </a:schemeClr>
                </a:solidFill>
                <a:latin typeface="Arial" pitchFamily="34" charset="0"/>
                <a:cs typeface="Arial" pitchFamily="34" charset="0"/>
              </a:rPr>
              <a:t> </a:t>
            </a:r>
            <a:r>
              <a:rPr lang="ru" sz="1600" b="1" dirty="0" smtClean="0">
                <a:solidFill>
                  <a:schemeClr val="accent1">
                    <a:lumMod val="75000"/>
                  </a:schemeClr>
                </a:solidFill>
                <a:latin typeface="Arial" pitchFamily="34" charset="0"/>
                <a:cs typeface="Arial" pitchFamily="34" charset="0"/>
              </a:rPr>
              <a:t>give</a:t>
            </a:r>
            <a:r>
              <a:rPr lang="en-US" sz="1600" b="1" dirty="0" smtClean="0">
                <a:solidFill>
                  <a:schemeClr val="accent1">
                    <a:lumMod val="75000"/>
                  </a:schemeClr>
                </a:solidFill>
                <a:latin typeface="Arial" pitchFamily="34" charset="0"/>
                <a:cs typeface="Arial" pitchFamily="34" charset="0"/>
              </a:rPr>
              <a:t> t</a:t>
            </a:r>
            <a:r>
              <a:rPr lang="ru" sz="1600" b="1" dirty="0" smtClean="0">
                <a:solidFill>
                  <a:schemeClr val="accent1">
                    <a:lumMod val="75000"/>
                  </a:schemeClr>
                </a:solidFill>
                <a:latin typeface="Arial" pitchFamily="34" charset="0"/>
                <a:cs typeface="Arial" pitchFamily="34" charset="0"/>
              </a:rPr>
              <a:t>he </a:t>
            </a:r>
            <a:r>
              <a:rPr lang="ru" sz="1600" b="1" dirty="0">
                <a:solidFill>
                  <a:schemeClr val="accent1">
                    <a:lumMod val="75000"/>
                  </a:schemeClr>
                </a:solidFill>
                <a:latin typeface="Arial" pitchFamily="34" charset="0"/>
                <a:cs typeface="Arial" pitchFamily="34" charset="0"/>
              </a:rPr>
              <a:t>special beauty of the area</a:t>
            </a:r>
            <a:r>
              <a:rPr lang="en-US" sz="1600" b="1" dirty="0" smtClean="0">
                <a:solidFill>
                  <a:schemeClr val="accent1">
                    <a:lumMod val="75000"/>
                  </a:schemeClr>
                </a:solidFill>
                <a:latin typeface="Arial" pitchFamily="34" charset="0"/>
                <a:cs typeface="Arial" pitchFamily="34" charset="0"/>
              </a:rPr>
              <a:t> </a:t>
            </a:r>
            <a:r>
              <a:rPr lang="ru" sz="1600" b="1" dirty="0" smtClean="0">
                <a:solidFill>
                  <a:schemeClr val="accent1">
                    <a:lumMod val="75000"/>
                  </a:schemeClr>
                </a:solidFill>
                <a:latin typeface="Arial" pitchFamily="34" charset="0"/>
                <a:cs typeface="Arial" pitchFamily="34" charset="0"/>
              </a:rPr>
              <a:t>.</a:t>
            </a:r>
            <a:endParaRPr lang="ru" sz="1600" b="1" dirty="0">
              <a:solidFill>
                <a:schemeClr val="accent1">
                  <a:lumMod val="75000"/>
                </a:schemeClr>
              </a:solidFill>
              <a:latin typeface="Arial" pitchFamily="34" charset="0"/>
              <a:cs typeface="Arial" pitchFamily="34" charset="0"/>
            </a:endParaRPr>
          </a:p>
        </p:txBody>
      </p:sp>
      <p:pic>
        <p:nvPicPr>
          <p:cNvPr id="93" name="Shape 93" descr="jelloustonskij-nacionalnyj-park.jpg"/>
          <p:cNvPicPr preferRelativeResize="0"/>
          <p:nvPr/>
        </p:nvPicPr>
        <p:blipFill rotWithShape="1">
          <a:blip r:embed="rId3">
            <a:alphaModFix/>
          </a:blip>
          <a:srcRect b="21564"/>
          <a:stretch/>
        </p:blipFill>
        <p:spPr>
          <a:xfrm>
            <a:off x="4971901" y="627534"/>
            <a:ext cx="3939980" cy="386277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title"/>
          </p:nvPr>
        </p:nvSpPr>
        <p:spPr>
          <a:xfrm>
            <a:off x="311700" y="195486"/>
            <a:ext cx="4332308" cy="576064"/>
          </a:xfrm>
          <a:prstGeom prst="rect">
            <a:avLst/>
          </a:prstGeom>
        </p:spPr>
        <p:txBody>
          <a:bodyPr lIns="91425" tIns="91425" rIns="91425" bIns="91425" anchor="t" anchorCtr="0">
            <a:noAutofit/>
          </a:bodyPr>
          <a:lstStyle/>
          <a:p>
            <a:pPr lvl="0" algn="ctr">
              <a:spcBef>
                <a:spcPts val="0"/>
              </a:spcBef>
              <a:buNone/>
            </a:pPr>
            <a:r>
              <a:rPr lang="en-US" b="1" dirty="0" smtClean="0"/>
              <a:t>The Formation</a:t>
            </a:r>
            <a:endParaRPr b="1" dirty="0"/>
          </a:p>
        </p:txBody>
      </p:sp>
      <p:sp>
        <p:nvSpPr>
          <p:cNvPr id="99" name="Shape 99"/>
          <p:cNvSpPr txBox="1">
            <a:spLocks noGrp="1"/>
          </p:cNvSpPr>
          <p:nvPr>
            <p:ph type="body" idx="1"/>
          </p:nvPr>
        </p:nvSpPr>
        <p:spPr>
          <a:xfrm>
            <a:off x="179512" y="771550"/>
            <a:ext cx="4680520" cy="4032448"/>
          </a:xfrm>
          <a:prstGeom prst="rect">
            <a:avLst/>
          </a:prstGeom>
        </p:spPr>
        <p:txBody>
          <a:bodyPr lIns="91425" tIns="91425" rIns="91425" bIns="91425" anchor="t" anchorCtr="0">
            <a:noAutofit/>
          </a:bodyPr>
          <a:lstStyle/>
          <a:p>
            <a:pPr lvl="0"/>
            <a:r>
              <a:rPr lang="ru" b="1" dirty="0">
                <a:solidFill>
                  <a:srgbClr val="002060"/>
                </a:solidFill>
                <a:latin typeface="Arial" pitchFamily="34" charset="0"/>
                <a:cs typeface="Arial" pitchFamily="34" charset="0"/>
              </a:rPr>
              <a:t>Approximately 640 thousand years ago when the North American continent </a:t>
            </a:r>
            <a:r>
              <a:rPr lang="ru" b="1" dirty="0" smtClean="0">
                <a:solidFill>
                  <a:srgbClr val="002060"/>
                </a:solidFill>
                <a:latin typeface="Arial" pitchFamily="34" charset="0"/>
                <a:cs typeface="Arial" pitchFamily="34" charset="0"/>
              </a:rPr>
              <a:t>“</a:t>
            </a:r>
            <a:r>
              <a:rPr lang="en-US" b="1" dirty="0" smtClean="0">
                <a:solidFill>
                  <a:srgbClr val="002060"/>
                </a:solidFill>
                <a:latin typeface="Arial" pitchFamily="34" charset="0"/>
                <a:cs typeface="Arial" pitchFamily="34" charset="0"/>
              </a:rPr>
              <a:t>was </a:t>
            </a:r>
            <a:r>
              <a:rPr lang="ru" b="1" dirty="0" smtClean="0">
                <a:solidFill>
                  <a:srgbClr val="002060"/>
                </a:solidFill>
                <a:latin typeface="Arial" pitchFamily="34" charset="0"/>
                <a:cs typeface="Arial" pitchFamily="34" charset="0"/>
              </a:rPr>
              <a:t>jumping</a:t>
            </a:r>
            <a:r>
              <a:rPr lang="ru" b="1" dirty="0">
                <a:solidFill>
                  <a:srgbClr val="002060"/>
                </a:solidFill>
                <a:latin typeface="Arial" pitchFamily="34" charset="0"/>
                <a:cs typeface="Arial" pitchFamily="34" charset="0"/>
              </a:rPr>
              <a:t>" from earthquakes and volcanic eruptions in the Rocky mountains region </a:t>
            </a:r>
            <a:r>
              <a:rPr lang="ru" b="1" dirty="0" smtClean="0">
                <a:solidFill>
                  <a:srgbClr val="002060"/>
                </a:solidFill>
                <a:latin typeface="Arial" pitchFamily="34" charset="0"/>
                <a:cs typeface="Arial" pitchFamily="34" charset="0"/>
              </a:rPr>
              <a:t>a </a:t>
            </a:r>
            <a:r>
              <a:rPr lang="ru" b="1" dirty="0">
                <a:solidFill>
                  <a:srgbClr val="002060"/>
                </a:solidFill>
                <a:latin typeface="Arial" pitchFamily="34" charset="0"/>
                <a:cs typeface="Arial" pitchFamily="34" charset="0"/>
              </a:rPr>
              <a:t>giant crater with an area of 2 </a:t>
            </a:r>
            <a:r>
              <a:rPr lang="ru" b="1" dirty="0" smtClean="0">
                <a:solidFill>
                  <a:srgbClr val="002060"/>
                </a:solidFill>
                <a:latin typeface="Arial" pitchFamily="34" charset="0"/>
                <a:cs typeface="Arial" pitchFamily="34" charset="0"/>
              </a:rPr>
              <a:t>000 km² </a:t>
            </a:r>
            <a:r>
              <a:rPr lang="en-US" b="1" dirty="0" smtClean="0">
                <a:solidFill>
                  <a:srgbClr val="002060"/>
                </a:solidFill>
                <a:latin typeface="Arial" pitchFamily="34" charset="0"/>
                <a:cs typeface="Arial" pitchFamily="34" charset="0"/>
              </a:rPr>
              <a:t>was </a:t>
            </a:r>
            <a:r>
              <a:rPr lang="ru" b="1" dirty="0" smtClean="0">
                <a:solidFill>
                  <a:srgbClr val="002060"/>
                </a:solidFill>
                <a:latin typeface="Arial" pitchFamily="34" charset="0"/>
                <a:cs typeface="Arial" pitchFamily="34" charset="0"/>
              </a:rPr>
              <a:t>formed</a:t>
            </a:r>
            <a:r>
              <a:rPr lang="en-US" b="1" dirty="0" smtClean="0">
                <a:solidFill>
                  <a:srgbClr val="002060"/>
                </a:solidFill>
                <a:latin typeface="Arial" pitchFamily="34" charset="0"/>
                <a:cs typeface="Arial" pitchFamily="34" charset="0"/>
              </a:rPr>
              <a:t>. </a:t>
            </a:r>
            <a:r>
              <a:rPr lang="en-US" b="1" dirty="0" smtClean="0">
                <a:solidFill>
                  <a:srgbClr val="002060"/>
                </a:solidFill>
                <a:latin typeface="Arial" pitchFamily="34" charset="0"/>
                <a:cs typeface="Arial" pitchFamily="34" charset="0"/>
              </a:rPr>
              <a:t>Then it </a:t>
            </a:r>
            <a:r>
              <a:rPr lang="ru" b="1" dirty="0" smtClean="0">
                <a:solidFill>
                  <a:srgbClr val="002060"/>
                </a:solidFill>
                <a:latin typeface="Arial" pitchFamily="34" charset="0"/>
                <a:cs typeface="Arial" pitchFamily="34" charset="0"/>
              </a:rPr>
              <a:t>turned </a:t>
            </a:r>
            <a:r>
              <a:rPr lang="ru" b="1" dirty="0">
                <a:solidFill>
                  <a:srgbClr val="002060"/>
                </a:solidFill>
                <a:latin typeface="Arial" pitchFamily="34" charset="0"/>
                <a:cs typeface="Arial" pitchFamily="34" charset="0"/>
              </a:rPr>
              <a:t>into a </a:t>
            </a:r>
            <a:r>
              <a:rPr lang="ru" b="1" dirty="0" smtClean="0">
                <a:solidFill>
                  <a:srgbClr val="002060"/>
                </a:solidFill>
                <a:latin typeface="Arial" pitchFamily="34" charset="0"/>
                <a:cs typeface="Arial" pitchFamily="34" charset="0"/>
              </a:rPr>
              <a:t>plateau</a:t>
            </a:r>
            <a:r>
              <a:rPr lang="en-US" b="1" dirty="0" smtClean="0">
                <a:solidFill>
                  <a:srgbClr val="002060"/>
                </a:solidFill>
                <a:latin typeface="Arial" pitchFamily="34" charset="0"/>
                <a:cs typeface="Arial" pitchFamily="34" charset="0"/>
              </a:rPr>
              <a:t>.</a:t>
            </a:r>
          </a:p>
          <a:p>
            <a:pPr lvl="0"/>
            <a:r>
              <a:rPr lang="en-US" b="1" dirty="0">
                <a:solidFill>
                  <a:srgbClr val="002060"/>
                </a:solidFill>
                <a:latin typeface="Arial" pitchFamily="34" charset="0"/>
                <a:cs typeface="Arial" pitchFamily="34" charset="0"/>
              </a:rPr>
              <a:t>T</a:t>
            </a:r>
            <a:r>
              <a:rPr lang="ru" b="1" dirty="0" smtClean="0">
                <a:solidFill>
                  <a:srgbClr val="002060"/>
                </a:solidFill>
                <a:latin typeface="Arial" pitchFamily="34" charset="0"/>
                <a:cs typeface="Arial" pitchFamily="34" charset="0"/>
              </a:rPr>
              <a:t>oday's </a:t>
            </a:r>
            <a:r>
              <a:rPr lang="en-US" b="1" dirty="0" smtClean="0">
                <a:solidFill>
                  <a:srgbClr val="002060"/>
                </a:solidFill>
                <a:latin typeface="Arial" pitchFamily="34" charset="0"/>
                <a:cs typeface="Arial" pitchFamily="34" charset="0"/>
              </a:rPr>
              <a:t>it’s the territory of </a:t>
            </a:r>
            <a:r>
              <a:rPr lang="ru" b="1" dirty="0" smtClean="0">
                <a:solidFill>
                  <a:srgbClr val="002060"/>
                </a:solidFill>
                <a:latin typeface="Arial" pitchFamily="34" charset="0"/>
                <a:cs typeface="Arial" pitchFamily="34" charset="0"/>
              </a:rPr>
              <a:t>bubbling </a:t>
            </a:r>
            <a:r>
              <a:rPr lang="ru" b="1" dirty="0">
                <a:solidFill>
                  <a:srgbClr val="002060"/>
                </a:solidFill>
                <a:latin typeface="Arial" pitchFamily="34" charset="0"/>
                <a:cs typeface="Arial" pitchFamily="34" charset="0"/>
              </a:rPr>
              <a:t>molten mass, </a:t>
            </a:r>
            <a:r>
              <a:rPr lang="ru" b="1" dirty="0" smtClean="0">
                <a:solidFill>
                  <a:srgbClr val="002060"/>
                </a:solidFill>
                <a:latin typeface="Arial" pitchFamily="34" charset="0"/>
                <a:cs typeface="Arial" pitchFamily="34" charset="0"/>
              </a:rPr>
              <a:t>geysers</a:t>
            </a:r>
            <a:r>
              <a:rPr lang="ru" b="1" dirty="0">
                <a:solidFill>
                  <a:srgbClr val="002060"/>
                </a:solidFill>
                <a:latin typeface="Arial" pitchFamily="34" charset="0"/>
                <a:cs typeface="Arial" pitchFamily="34" charset="0"/>
              </a:rPr>
              <a:t>, fumaroles, hot springs and mud fountains</a:t>
            </a:r>
            <a:r>
              <a:rPr lang="ru" b="1" dirty="0" smtClean="0">
                <a:solidFill>
                  <a:srgbClr val="002060"/>
                </a:solidFill>
                <a:latin typeface="Arial" pitchFamily="34" charset="0"/>
                <a:cs typeface="Arial" pitchFamily="34" charset="0"/>
              </a:rPr>
              <a:t>.</a:t>
            </a:r>
            <a:r>
              <a:rPr lang="en-US" b="1" dirty="0" smtClean="0">
                <a:solidFill>
                  <a:srgbClr val="002060"/>
                </a:solidFill>
                <a:latin typeface="Arial" pitchFamily="34" charset="0"/>
                <a:cs typeface="Arial" pitchFamily="34" charset="0"/>
              </a:rPr>
              <a:t> It is called as </a:t>
            </a:r>
            <a:r>
              <a:rPr lang="ru" b="1" dirty="0" smtClean="0">
                <a:solidFill>
                  <a:srgbClr val="002060"/>
                </a:solidFill>
                <a:latin typeface="Arial" pitchFamily="34" charset="0"/>
                <a:cs typeface="Arial" pitchFamily="34" charset="0"/>
              </a:rPr>
              <a:t>"The </a:t>
            </a:r>
            <a:r>
              <a:rPr lang="ru" b="1" dirty="0">
                <a:solidFill>
                  <a:srgbClr val="002060"/>
                </a:solidFill>
                <a:latin typeface="Arial" pitchFamily="34" charset="0"/>
                <a:cs typeface="Arial" pitchFamily="34" charset="0"/>
              </a:rPr>
              <a:t>country of water and smoke" or the lost world.</a:t>
            </a:r>
          </a:p>
          <a:p>
            <a:pPr lvl="0">
              <a:spcBef>
                <a:spcPts val="0"/>
              </a:spcBef>
              <a:buNone/>
            </a:pPr>
            <a:endParaRPr dirty="0"/>
          </a:p>
        </p:txBody>
      </p:sp>
      <p:pic>
        <p:nvPicPr>
          <p:cNvPr id="100" name="Shape 100" descr="strana-vody-i-dyma.jpg"/>
          <p:cNvPicPr preferRelativeResize="0"/>
          <p:nvPr/>
        </p:nvPicPr>
        <p:blipFill rotWithShape="1">
          <a:blip r:embed="rId3">
            <a:alphaModFix/>
          </a:blip>
          <a:srcRect b="18942"/>
          <a:stretch/>
        </p:blipFill>
        <p:spPr>
          <a:xfrm>
            <a:off x="4932040" y="339502"/>
            <a:ext cx="4136174" cy="40367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Shape 10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r">
              <a:spcBef>
                <a:spcPts val="0"/>
              </a:spcBef>
              <a:buNone/>
            </a:pPr>
            <a:r>
              <a:rPr lang="en-US" b="1" dirty="0" smtClean="0"/>
              <a:t>Picturesque Nature</a:t>
            </a:r>
            <a:endParaRPr b="1" dirty="0"/>
          </a:p>
        </p:txBody>
      </p:sp>
      <p:sp>
        <p:nvSpPr>
          <p:cNvPr id="106" name="Shape 106"/>
          <p:cNvSpPr txBox="1"/>
          <p:nvPr/>
        </p:nvSpPr>
        <p:spPr>
          <a:xfrm>
            <a:off x="4828764" y="1059582"/>
            <a:ext cx="3991708" cy="2880320"/>
          </a:xfrm>
          <a:prstGeom prst="rect">
            <a:avLst/>
          </a:prstGeom>
          <a:noFill/>
          <a:ln>
            <a:noFill/>
          </a:ln>
        </p:spPr>
        <p:txBody>
          <a:bodyPr lIns="91425" tIns="91425" rIns="91425" bIns="91425" anchor="ctr" anchorCtr="0">
            <a:noAutofit/>
          </a:bodyPr>
          <a:lstStyle/>
          <a:p>
            <a:pPr marL="285750" lvl="0" indent="-285750" algn="just">
              <a:buFont typeface="Wingdings" pitchFamily="2" charset="2"/>
              <a:buChar char="§"/>
            </a:pPr>
            <a:r>
              <a:rPr lang="ru" b="1" dirty="0">
                <a:solidFill>
                  <a:schemeClr val="accent1">
                    <a:lumMod val="75000"/>
                  </a:schemeClr>
                </a:solidFill>
              </a:rPr>
              <a:t>In Yellowstone </a:t>
            </a:r>
            <a:r>
              <a:rPr lang="en-US" b="1" dirty="0" smtClean="0">
                <a:solidFill>
                  <a:schemeClr val="accent1">
                    <a:lumMod val="75000"/>
                  </a:schemeClr>
                </a:solidFill>
              </a:rPr>
              <a:t>N</a:t>
            </a:r>
            <a:r>
              <a:rPr lang="ru" b="1" dirty="0" smtClean="0">
                <a:solidFill>
                  <a:schemeClr val="accent1">
                    <a:lumMod val="75000"/>
                  </a:schemeClr>
                </a:solidFill>
              </a:rPr>
              <a:t>ational </a:t>
            </a:r>
            <a:r>
              <a:rPr lang="ru" b="1" dirty="0">
                <a:solidFill>
                  <a:schemeClr val="accent1">
                    <a:lumMod val="75000"/>
                  </a:schemeClr>
                </a:solidFill>
              </a:rPr>
              <a:t>Park, having an almost square shape, </a:t>
            </a:r>
            <a:r>
              <a:rPr lang="en-US" b="1" dirty="0" smtClean="0">
                <a:solidFill>
                  <a:schemeClr val="accent1">
                    <a:lumMod val="75000"/>
                  </a:schemeClr>
                </a:solidFill>
              </a:rPr>
              <a:t>there </a:t>
            </a:r>
            <a:r>
              <a:rPr lang="ru" b="1" dirty="0" smtClean="0">
                <a:solidFill>
                  <a:schemeClr val="accent1">
                    <a:lumMod val="75000"/>
                  </a:schemeClr>
                </a:solidFill>
              </a:rPr>
              <a:t>are </a:t>
            </a:r>
            <a:r>
              <a:rPr lang="ru" b="1" dirty="0">
                <a:solidFill>
                  <a:schemeClr val="accent1">
                    <a:lumMod val="75000"/>
                  </a:schemeClr>
                </a:solidFill>
              </a:rPr>
              <a:t>5 roads and </a:t>
            </a:r>
            <a:r>
              <a:rPr lang="en-US" b="1" dirty="0" smtClean="0">
                <a:solidFill>
                  <a:schemeClr val="accent1">
                    <a:lumMod val="75000"/>
                  </a:schemeClr>
                </a:solidFill>
              </a:rPr>
              <a:t>it </a:t>
            </a:r>
            <a:r>
              <a:rPr lang="ru" b="1" dirty="0" smtClean="0">
                <a:solidFill>
                  <a:schemeClr val="accent1">
                    <a:lumMod val="75000"/>
                  </a:schemeClr>
                </a:solidFill>
              </a:rPr>
              <a:t>is </a:t>
            </a:r>
            <a:r>
              <a:rPr lang="ru" b="1" dirty="0">
                <a:solidFill>
                  <a:schemeClr val="accent1">
                    <a:lumMod val="75000"/>
                  </a:schemeClr>
                </a:solidFill>
              </a:rPr>
              <a:t>accessible </a:t>
            </a:r>
            <a:r>
              <a:rPr lang="en-US" b="1" dirty="0" smtClean="0">
                <a:solidFill>
                  <a:schemeClr val="accent1">
                    <a:lumMod val="75000"/>
                  </a:schemeClr>
                </a:solidFill>
              </a:rPr>
              <a:t>to sun </a:t>
            </a:r>
            <a:r>
              <a:rPr lang="ru" b="1" dirty="0" smtClean="0">
                <a:solidFill>
                  <a:schemeClr val="accent1">
                    <a:lumMod val="75000"/>
                  </a:schemeClr>
                </a:solidFill>
              </a:rPr>
              <a:t>ligh</a:t>
            </a:r>
            <a:r>
              <a:rPr lang="en-US" b="1" dirty="0" smtClean="0">
                <a:solidFill>
                  <a:schemeClr val="accent1">
                    <a:lumMod val="75000"/>
                  </a:schemeClr>
                </a:solidFill>
              </a:rPr>
              <a:t>t </a:t>
            </a:r>
            <a:r>
              <a:rPr lang="ru" b="1" dirty="0" smtClean="0">
                <a:solidFill>
                  <a:schemeClr val="accent1">
                    <a:lumMod val="75000"/>
                  </a:schemeClr>
                </a:solidFill>
              </a:rPr>
              <a:t>from </a:t>
            </a:r>
            <a:r>
              <a:rPr lang="ru" b="1" dirty="0">
                <a:solidFill>
                  <a:schemeClr val="accent1">
                    <a:lumMod val="75000"/>
                  </a:schemeClr>
                </a:solidFill>
              </a:rPr>
              <a:t>all </a:t>
            </a:r>
            <a:r>
              <a:rPr lang="ru" b="1" dirty="0" smtClean="0">
                <a:solidFill>
                  <a:schemeClr val="accent1">
                    <a:lumMod val="75000"/>
                  </a:schemeClr>
                </a:solidFill>
              </a:rPr>
              <a:t>sides.</a:t>
            </a:r>
            <a:endParaRPr lang="ru" b="1" dirty="0">
              <a:solidFill>
                <a:schemeClr val="accent1">
                  <a:lumMod val="75000"/>
                </a:schemeClr>
              </a:solidFill>
            </a:endParaRPr>
          </a:p>
          <a:p>
            <a:pPr marL="285750" lvl="0" indent="-285750" algn="just">
              <a:spcBef>
                <a:spcPts val="0"/>
              </a:spcBef>
              <a:buFont typeface="Wingdings" pitchFamily="2" charset="2"/>
              <a:buChar char="§"/>
            </a:pPr>
            <a:endParaRPr b="1" dirty="0">
              <a:solidFill>
                <a:schemeClr val="accent1">
                  <a:lumMod val="75000"/>
                </a:schemeClr>
              </a:solidFill>
            </a:endParaRPr>
          </a:p>
          <a:p>
            <a:pPr marL="285750" lvl="0" indent="-285750" algn="just">
              <a:buFont typeface="Wingdings" pitchFamily="2" charset="2"/>
              <a:buChar char="§"/>
            </a:pPr>
            <a:r>
              <a:rPr lang="ru" b="1" dirty="0">
                <a:solidFill>
                  <a:schemeClr val="accent1">
                    <a:lumMod val="75000"/>
                  </a:schemeClr>
                </a:solidFill>
              </a:rPr>
              <a:t>In the </a:t>
            </a:r>
            <a:r>
              <a:rPr lang="en-US" b="1" dirty="0" smtClean="0">
                <a:solidFill>
                  <a:schemeClr val="accent1">
                    <a:lumMod val="75000"/>
                  </a:schemeClr>
                </a:solidFill>
              </a:rPr>
              <a:t>n</a:t>
            </a:r>
            <a:r>
              <a:rPr lang="ru" b="1" dirty="0" smtClean="0">
                <a:solidFill>
                  <a:schemeClr val="accent1">
                    <a:lumMod val="75000"/>
                  </a:schemeClr>
                </a:solidFill>
              </a:rPr>
              <a:t>orthern </a:t>
            </a:r>
            <a:r>
              <a:rPr lang="ru" b="1" dirty="0">
                <a:solidFill>
                  <a:schemeClr val="accent1">
                    <a:lumMod val="75000"/>
                  </a:schemeClr>
                </a:solidFill>
              </a:rPr>
              <a:t>part, where there is geological chaos, are picturesque gorges, </a:t>
            </a:r>
            <a:r>
              <a:rPr lang="en-US" b="1" dirty="0" smtClean="0">
                <a:solidFill>
                  <a:schemeClr val="accent1">
                    <a:lumMod val="75000"/>
                  </a:schemeClr>
                </a:solidFill>
              </a:rPr>
              <a:t>at </a:t>
            </a:r>
            <a:r>
              <a:rPr lang="ru" b="1" dirty="0" smtClean="0">
                <a:solidFill>
                  <a:schemeClr val="accent1">
                    <a:lumMod val="75000"/>
                  </a:schemeClr>
                </a:solidFill>
              </a:rPr>
              <a:t>the </a:t>
            </a:r>
            <a:r>
              <a:rPr lang="ru" b="1" dirty="0">
                <a:solidFill>
                  <a:schemeClr val="accent1">
                    <a:lumMod val="75000"/>
                  </a:schemeClr>
                </a:solidFill>
              </a:rPr>
              <a:t>bottom of which </a:t>
            </a:r>
            <a:r>
              <a:rPr lang="ru" b="1" dirty="0" smtClean="0">
                <a:solidFill>
                  <a:schemeClr val="accent1">
                    <a:lumMod val="75000"/>
                  </a:schemeClr>
                </a:solidFill>
              </a:rPr>
              <a:t>theYellowstone </a:t>
            </a:r>
            <a:r>
              <a:rPr lang="ru" b="1" dirty="0">
                <a:solidFill>
                  <a:schemeClr val="accent1">
                    <a:lumMod val="75000"/>
                  </a:schemeClr>
                </a:solidFill>
              </a:rPr>
              <a:t>river </a:t>
            </a:r>
            <a:r>
              <a:rPr lang="ru" b="1" dirty="0" smtClean="0">
                <a:solidFill>
                  <a:schemeClr val="accent1">
                    <a:lumMod val="75000"/>
                  </a:schemeClr>
                </a:solidFill>
              </a:rPr>
              <a:t>flows</a:t>
            </a:r>
            <a:r>
              <a:rPr lang="en-US" b="1" dirty="0" smtClean="0">
                <a:solidFill>
                  <a:schemeClr val="accent1">
                    <a:lumMod val="75000"/>
                  </a:schemeClr>
                </a:solidFill>
              </a:rPr>
              <a:t>, The Range </a:t>
            </a:r>
            <a:r>
              <a:rPr lang="ru" b="1" dirty="0" smtClean="0">
                <a:solidFill>
                  <a:schemeClr val="accent1">
                    <a:lumMod val="75000"/>
                  </a:schemeClr>
                </a:solidFill>
              </a:rPr>
              <a:t>Madison</a:t>
            </a:r>
            <a:r>
              <a:rPr lang="en-US" b="1" dirty="0" smtClean="0">
                <a:solidFill>
                  <a:schemeClr val="accent1">
                    <a:lumMod val="75000"/>
                  </a:schemeClr>
                </a:solidFill>
              </a:rPr>
              <a:t>, and </a:t>
            </a:r>
            <a:r>
              <a:rPr lang="ru" b="1" dirty="0" smtClean="0">
                <a:solidFill>
                  <a:schemeClr val="accent1">
                    <a:lumMod val="75000"/>
                  </a:schemeClr>
                </a:solidFill>
              </a:rPr>
              <a:t>hundreds </a:t>
            </a:r>
            <a:r>
              <a:rPr lang="ru" b="1" dirty="0">
                <a:solidFill>
                  <a:schemeClr val="accent1">
                    <a:lumMod val="75000"/>
                  </a:schemeClr>
                </a:solidFill>
              </a:rPr>
              <a:t>of </a:t>
            </a:r>
            <a:r>
              <a:rPr lang="ru" b="1" dirty="0" smtClean="0">
                <a:solidFill>
                  <a:schemeClr val="accent1">
                    <a:lumMod val="75000"/>
                  </a:schemeClr>
                </a:solidFill>
              </a:rPr>
              <a:t>waterfalls</a:t>
            </a:r>
            <a:r>
              <a:rPr lang="ru" b="1" dirty="0" smtClean="0">
                <a:solidFill>
                  <a:schemeClr val="accent1">
                    <a:lumMod val="75000"/>
                  </a:schemeClr>
                </a:solidFill>
              </a:rPr>
              <a:t> </a:t>
            </a:r>
            <a:r>
              <a:rPr lang="ru" b="1" dirty="0">
                <a:solidFill>
                  <a:schemeClr val="accent1">
                    <a:lumMod val="75000"/>
                  </a:schemeClr>
                </a:solidFill>
              </a:rPr>
              <a:t>falling into </a:t>
            </a:r>
            <a:r>
              <a:rPr lang="ru" b="1" dirty="0" smtClean="0">
                <a:solidFill>
                  <a:schemeClr val="accent1">
                    <a:lumMod val="75000"/>
                  </a:schemeClr>
                </a:solidFill>
              </a:rPr>
              <a:t>canyons</a:t>
            </a:r>
            <a:r>
              <a:rPr lang="en-US" b="1" dirty="0" smtClean="0">
                <a:solidFill>
                  <a:schemeClr val="accent1">
                    <a:lumMod val="75000"/>
                  </a:schemeClr>
                </a:solidFill>
              </a:rPr>
              <a:t>.</a:t>
            </a:r>
            <a:endParaRPr lang="ru" b="1" dirty="0">
              <a:solidFill>
                <a:schemeClr val="accent1">
                  <a:lumMod val="75000"/>
                </a:schemeClr>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9502"/>
            <a:ext cx="4378120" cy="2920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803490"/>
            <a:ext cx="3028313" cy="2034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311700" y="0"/>
            <a:ext cx="8520600" cy="1017900"/>
          </a:xfrm>
          <a:prstGeom prst="rect">
            <a:avLst/>
          </a:prstGeom>
        </p:spPr>
        <p:txBody>
          <a:bodyPr lIns="91425" tIns="91425" rIns="91425" bIns="91425" anchor="t" anchorCtr="0">
            <a:noAutofit/>
          </a:bodyPr>
          <a:lstStyle/>
          <a:p>
            <a:pPr lvl="0" algn="ctr">
              <a:spcBef>
                <a:spcPts val="0"/>
              </a:spcBef>
              <a:buNone/>
            </a:pPr>
            <a:r>
              <a:rPr lang="ru" b="1" dirty="0"/>
              <a:t>The largest of </a:t>
            </a:r>
            <a:r>
              <a:rPr lang="en-US" b="1" dirty="0" smtClean="0"/>
              <a:t>the falls</a:t>
            </a:r>
            <a:r>
              <a:rPr lang="ru" b="1" dirty="0" smtClean="0"/>
              <a:t> </a:t>
            </a:r>
            <a:r>
              <a:rPr lang="ru" b="1" dirty="0"/>
              <a:t>– the Lower Falls, its height is 94 m!</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9582"/>
            <a:ext cx="7704856"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a:spLocks noGrp="1"/>
          </p:cNvSpPr>
          <p:nvPr>
            <p:ph type="title"/>
          </p:nvPr>
        </p:nvSpPr>
        <p:spPr>
          <a:xfrm>
            <a:off x="5004048" y="483518"/>
            <a:ext cx="3540220" cy="456600"/>
          </a:xfrm>
          <a:prstGeom prst="rect">
            <a:avLst/>
          </a:prstGeom>
        </p:spPr>
        <p:txBody>
          <a:bodyPr lIns="91425" tIns="91425" rIns="91425" bIns="91425" anchor="t" anchorCtr="0">
            <a:noAutofit/>
          </a:bodyPr>
          <a:lstStyle/>
          <a:p>
            <a:pPr lvl="0" algn="r">
              <a:spcBef>
                <a:spcPts val="0"/>
              </a:spcBef>
              <a:buNone/>
            </a:pPr>
            <a:r>
              <a:rPr lang="en-US" b="1" dirty="0" smtClean="0"/>
              <a:t>Huge </a:t>
            </a:r>
            <a:r>
              <a:rPr lang="ru" b="1" dirty="0" smtClean="0"/>
              <a:t>hot springs</a:t>
            </a:r>
            <a:endParaRPr lang="ru" b="1" dirty="0"/>
          </a:p>
        </p:txBody>
      </p:sp>
      <p:sp>
        <p:nvSpPr>
          <p:cNvPr id="119" name="Shape 119"/>
          <p:cNvSpPr txBox="1">
            <a:spLocks noGrp="1"/>
          </p:cNvSpPr>
          <p:nvPr>
            <p:ph type="body" idx="1"/>
          </p:nvPr>
        </p:nvSpPr>
        <p:spPr>
          <a:xfrm>
            <a:off x="179512" y="267494"/>
            <a:ext cx="4392488" cy="4583425"/>
          </a:xfrm>
          <a:prstGeom prst="rect">
            <a:avLst/>
          </a:prstGeom>
        </p:spPr>
        <p:txBody>
          <a:bodyPr lIns="91425" tIns="91425" rIns="91425" bIns="91425" anchor="t" anchorCtr="0">
            <a:noAutofit/>
          </a:bodyPr>
          <a:lstStyle/>
          <a:p>
            <a:pPr lvl="0"/>
            <a:r>
              <a:rPr lang="en-US" sz="1600" b="1" dirty="0" smtClean="0">
                <a:solidFill>
                  <a:srgbClr val="002060"/>
                </a:solidFill>
                <a:latin typeface="Arial" pitchFamily="34" charset="0"/>
                <a:cs typeface="Arial" pitchFamily="34" charset="0"/>
              </a:rPr>
              <a:t>They are </a:t>
            </a:r>
            <a:r>
              <a:rPr lang="ru" sz="1600" b="1" dirty="0" smtClean="0">
                <a:solidFill>
                  <a:srgbClr val="002060"/>
                </a:solidFill>
                <a:latin typeface="Arial" pitchFamily="34" charset="0"/>
                <a:cs typeface="Arial" pitchFamily="34" charset="0"/>
              </a:rPr>
              <a:t>rich </a:t>
            </a:r>
            <a:r>
              <a:rPr lang="ru" sz="1600" b="1" dirty="0">
                <a:solidFill>
                  <a:srgbClr val="002060"/>
                </a:solidFill>
                <a:latin typeface="Arial" pitchFamily="34" charset="0"/>
                <a:cs typeface="Arial" pitchFamily="34" charset="0"/>
              </a:rPr>
              <a:t>in calcite. </a:t>
            </a:r>
            <a:r>
              <a:rPr lang="en-US" sz="1600" b="1" dirty="0" smtClean="0">
                <a:solidFill>
                  <a:srgbClr val="002060"/>
                </a:solidFill>
                <a:latin typeface="Arial" pitchFamily="34" charset="0"/>
                <a:cs typeface="Arial" pitchFamily="34" charset="0"/>
              </a:rPr>
              <a:t>T</a:t>
            </a:r>
            <a:r>
              <a:rPr lang="ru" sz="1600" b="1" dirty="0" smtClean="0">
                <a:solidFill>
                  <a:srgbClr val="002060"/>
                </a:solidFill>
                <a:latin typeface="Arial" pitchFamily="34" charset="0"/>
                <a:cs typeface="Arial" pitchFamily="34" charset="0"/>
              </a:rPr>
              <a:t>housands </a:t>
            </a:r>
            <a:r>
              <a:rPr lang="ru" sz="1600" b="1" dirty="0">
                <a:solidFill>
                  <a:srgbClr val="002060"/>
                </a:solidFill>
                <a:latin typeface="Arial" pitchFamily="34" charset="0"/>
                <a:cs typeface="Arial" pitchFamily="34" charset="0"/>
              </a:rPr>
              <a:t>of years </a:t>
            </a:r>
            <a:r>
              <a:rPr lang="en-US" sz="1600" b="1" dirty="0" smtClean="0">
                <a:solidFill>
                  <a:srgbClr val="002060"/>
                </a:solidFill>
                <a:latin typeface="Arial" pitchFamily="34" charset="0"/>
                <a:cs typeface="Arial" pitchFamily="34" charset="0"/>
              </a:rPr>
              <a:t>c</a:t>
            </a:r>
            <a:r>
              <a:rPr lang="ru" sz="1600" b="1" dirty="0" smtClean="0">
                <a:solidFill>
                  <a:srgbClr val="002060"/>
                </a:solidFill>
                <a:latin typeface="Arial" pitchFamily="34" charset="0"/>
                <a:cs typeface="Arial" pitchFamily="34" charset="0"/>
              </a:rPr>
              <a:t>alcium </a:t>
            </a:r>
            <a:r>
              <a:rPr lang="ru" sz="1600" b="1" dirty="0">
                <a:solidFill>
                  <a:srgbClr val="002060"/>
                </a:solidFill>
                <a:latin typeface="Arial" pitchFamily="34" charset="0"/>
                <a:cs typeface="Arial" pitchFamily="34" charset="0"/>
              </a:rPr>
              <a:t>dissolved </a:t>
            </a:r>
            <a:r>
              <a:rPr lang="ru" sz="1600" b="1" dirty="0">
                <a:solidFill>
                  <a:srgbClr val="002060"/>
                </a:solidFill>
                <a:latin typeface="Arial" pitchFamily="34" charset="0"/>
                <a:cs typeface="Arial" pitchFamily="34" charset="0"/>
              </a:rPr>
              <a:t>in hot water sources. Thus </a:t>
            </a:r>
            <a:r>
              <a:rPr lang="ru" sz="1600" b="1" dirty="0" smtClean="0">
                <a:solidFill>
                  <a:srgbClr val="002060"/>
                </a:solidFill>
                <a:latin typeface="Arial" pitchFamily="34" charset="0"/>
                <a:cs typeface="Arial" pitchFamily="34" charset="0"/>
              </a:rPr>
              <a:t>the </a:t>
            </a:r>
            <a:r>
              <a:rPr lang="ru" sz="1600" b="1" dirty="0">
                <a:solidFill>
                  <a:srgbClr val="002060"/>
                </a:solidFill>
                <a:latin typeface="Arial" pitchFamily="34" charset="0"/>
                <a:cs typeface="Arial" pitchFamily="34" charset="0"/>
              </a:rPr>
              <a:t>picturesque, sparkling crystals </a:t>
            </a:r>
            <a:r>
              <a:rPr lang="ru" sz="1600" b="1" dirty="0" smtClean="0">
                <a:solidFill>
                  <a:srgbClr val="002060"/>
                </a:solidFill>
                <a:latin typeface="Arial" pitchFamily="34" charset="0"/>
                <a:cs typeface="Arial" pitchFamily="34" charset="0"/>
              </a:rPr>
              <a:t>terraces</a:t>
            </a:r>
            <a:r>
              <a:rPr lang="en-US" sz="1600" b="1" dirty="0" smtClean="0">
                <a:solidFill>
                  <a:srgbClr val="002060"/>
                </a:solidFill>
                <a:latin typeface="Arial" pitchFamily="34" charset="0"/>
                <a:cs typeface="Arial" pitchFamily="34" charset="0"/>
              </a:rPr>
              <a:t> wer</a:t>
            </a:r>
            <a:r>
              <a:rPr lang="en-US" sz="1600" b="1" dirty="0">
                <a:solidFill>
                  <a:srgbClr val="002060"/>
                </a:solidFill>
                <a:latin typeface="Arial" pitchFamily="34" charset="0"/>
                <a:cs typeface="Arial" pitchFamily="34" charset="0"/>
              </a:rPr>
              <a:t>e</a:t>
            </a:r>
            <a:r>
              <a:rPr lang="ru" sz="1600" b="1" dirty="0" smtClean="0">
                <a:solidFill>
                  <a:srgbClr val="002060"/>
                </a:solidFill>
                <a:latin typeface="Arial" pitchFamily="34" charset="0"/>
                <a:cs typeface="Arial" pitchFamily="34" charset="0"/>
              </a:rPr>
              <a:t> </a:t>
            </a:r>
            <a:r>
              <a:rPr lang="ru" sz="1600" b="1" dirty="0">
                <a:solidFill>
                  <a:srgbClr val="002060"/>
                </a:solidFill>
                <a:latin typeface="Arial" pitchFamily="34" charset="0"/>
                <a:cs typeface="Arial" pitchFamily="34" charset="0"/>
              </a:rPr>
              <a:t>formed , </a:t>
            </a:r>
            <a:r>
              <a:rPr lang="ru" sz="1600" b="1" dirty="0">
                <a:solidFill>
                  <a:srgbClr val="002060"/>
                </a:solidFill>
                <a:latin typeface="Arial" pitchFamily="34" charset="0"/>
                <a:cs typeface="Arial" pitchFamily="34" charset="0"/>
              </a:rPr>
              <a:t>and steep slopes adorned with cascades similar to stalactites. It would seem that the amazing limestone pieces should be white, but some of them are colored in all shades of the rainbow spectrum. </a:t>
            </a:r>
            <a:endParaRPr lang="en-US" sz="1600" b="1" dirty="0" smtClean="0">
              <a:solidFill>
                <a:srgbClr val="002060"/>
              </a:solidFill>
              <a:latin typeface="Arial" pitchFamily="34" charset="0"/>
              <a:cs typeface="Arial" pitchFamily="34" charset="0"/>
            </a:endParaRPr>
          </a:p>
          <a:p>
            <a:pPr lvl="0"/>
            <a:r>
              <a:rPr lang="ru" sz="1600" b="1" dirty="0" smtClean="0">
                <a:solidFill>
                  <a:srgbClr val="002060"/>
                </a:solidFill>
                <a:latin typeface="Arial" pitchFamily="34" charset="0"/>
                <a:cs typeface="Arial" pitchFamily="34" charset="0"/>
              </a:rPr>
              <a:t>The</a:t>
            </a:r>
            <a:r>
              <a:rPr lang="en-US" sz="1600" b="1" dirty="0" smtClean="0">
                <a:solidFill>
                  <a:srgbClr val="002060"/>
                </a:solidFill>
                <a:latin typeface="Arial" pitchFamily="34" charset="0"/>
                <a:cs typeface="Arial" pitchFamily="34" charset="0"/>
              </a:rPr>
              <a:t>re is an interesting</a:t>
            </a:r>
            <a:r>
              <a:rPr lang="ru" sz="1600" b="1" dirty="0" smtClean="0">
                <a:solidFill>
                  <a:srgbClr val="002060"/>
                </a:solidFill>
                <a:latin typeface="Arial" pitchFamily="34" charset="0"/>
                <a:cs typeface="Arial" pitchFamily="34" charset="0"/>
              </a:rPr>
              <a:t> </a:t>
            </a:r>
            <a:r>
              <a:rPr lang="ru" sz="1600" b="1" dirty="0">
                <a:solidFill>
                  <a:srgbClr val="002060"/>
                </a:solidFill>
                <a:latin typeface="Arial" pitchFamily="34" charset="0"/>
                <a:cs typeface="Arial" pitchFamily="34" charset="0"/>
              </a:rPr>
              <a:t>fact </a:t>
            </a:r>
            <a:r>
              <a:rPr lang="en-US" sz="1600" b="1" dirty="0" smtClean="0">
                <a:solidFill>
                  <a:srgbClr val="002060"/>
                </a:solidFill>
                <a:latin typeface="Arial" pitchFamily="34" charset="0"/>
                <a:cs typeface="Arial" pitchFamily="34" charset="0"/>
              </a:rPr>
              <a:t>of the </a:t>
            </a:r>
            <a:r>
              <a:rPr lang="ru" sz="1600" b="1" dirty="0" smtClean="0">
                <a:solidFill>
                  <a:srgbClr val="002060"/>
                </a:solidFill>
                <a:latin typeface="Arial" pitchFamily="34" charset="0"/>
                <a:cs typeface="Arial" pitchFamily="34" charset="0"/>
              </a:rPr>
              <a:t>microorganisms </a:t>
            </a:r>
            <a:r>
              <a:rPr lang="ru" sz="1600" b="1" dirty="0">
                <a:solidFill>
                  <a:srgbClr val="002060"/>
                </a:solidFill>
                <a:latin typeface="Arial" pitchFamily="34" charset="0"/>
                <a:cs typeface="Arial" pitchFamily="34" charset="0"/>
              </a:rPr>
              <a:t>that live in hot </a:t>
            </a:r>
            <a:r>
              <a:rPr lang="ru" sz="1600" b="1" dirty="0" smtClean="0">
                <a:solidFill>
                  <a:srgbClr val="002060"/>
                </a:solidFill>
                <a:latin typeface="Arial" pitchFamily="34" charset="0"/>
                <a:cs typeface="Arial" pitchFamily="34" charset="0"/>
              </a:rPr>
              <a:t>water</a:t>
            </a:r>
            <a:r>
              <a:rPr lang="en-US" sz="1600" b="1" dirty="0" smtClean="0">
                <a:solidFill>
                  <a:srgbClr val="002060"/>
                </a:solidFill>
                <a:latin typeface="Arial" pitchFamily="34" charset="0"/>
                <a:cs typeface="Arial" pitchFamily="34" charset="0"/>
              </a:rPr>
              <a:t>. </a:t>
            </a:r>
            <a:r>
              <a:rPr lang="ru" sz="1600" b="1" dirty="0" smtClean="0">
                <a:solidFill>
                  <a:srgbClr val="002060"/>
                </a:solidFill>
                <a:latin typeface="Arial" pitchFamily="34" charset="0"/>
                <a:cs typeface="Arial" pitchFamily="34" charset="0"/>
              </a:rPr>
              <a:t>Their </a:t>
            </a:r>
            <a:r>
              <a:rPr lang="ru" sz="1600" b="1" dirty="0">
                <a:solidFill>
                  <a:srgbClr val="002060"/>
                </a:solidFill>
                <a:latin typeface="Arial" pitchFamily="34" charset="0"/>
                <a:cs typeface="Arial" pitchFamily="34" charset="0"/>
              </a:rPr>
              <a:t>color depends on water temperature, therefore, some terraces, brightly painted in blue-and-purple palette, and the other glowing </a:t>
            </a:r>
            <a:r>
              <a:rPr lang="en-US" sz="1600" b="1" dirty="0" smtClean="0">
                <a:solidFill>
                  <a:srgbClr val="002060"/>
                </a:solidFill>
                <a:latin typeface="Arial" pitchFamily="34" charset="0"/>
                <a:cs typeface="Arial" pitchFamily="34" charset="0"/>
              </a:rPr>
              <a:t>in </a:t>
            </a:r>
            <a:r>
              <a:rPr lang="ru" sz="1600" b="1" dirty="0" smtClean="0">
                <a:solidFill>
                  <a:srgbClr val="002060"/>
                </a:solidFill>
                <a:latin typeface="Arial" pitchFamily="34" charset="0"/>
                <a:cs typeface="Arial" pitchFamily="34" charset="0"/>
              </a:rPr>
              <a:t>fiery-scarlet</a:t>
            </a:r>
            <a:r>
              <a:rPr lang="ru" sz="1600" b="1" dirty="0">
                <a:solidFill>
                  <a:srgbClr val="002060"/>
                </a:solidFill>
                <a:latin typeface="Arial" pitchFamily="34" charset="0"/>
                <a:cs typeface="Arial" pitchFamily="34" charset="0"/>
              </a:rPr>
              <a:t>, and </a:t>
            </a:r>
            <a:r>
              <a:rPr lang="ru" sz="1600" b="1" dirty="0" smtClean="0">
                <a:solidFill>
                  <a:srgbClr val="002060"/>
                </a:solidFill>
                <a:latin typeface="Arial" pitchFamily="34" charset="0"/>
                <a:cs typeface="Arial" pitchFamily="34" charset="0"/>
              </a:rPr>
              <a:t>Canary-yellow</a:t>
            </a:r>
            <a:r>
              <a:rPr lang="en-US" sz="1600" b="1" dirty="0" smtClean="0">
                <a:solidFill>
                  <a:srgbClr val="002060"/>
                </a:solidFill>
                <a:latin typeface="Arial" pitchFamily="34" charset="0"/>
                <a:cs typeface="Arial" pitchFamily="34" charset="0"/>
              </a:rPr>
              <a:t>.</a:t>
            </a:r>
            <a:endParaRPr lang="ru" sz="1600" b="1" dirty="0">
              <a:solidFill>
                <a:srgbClr val="002060"/>
              </a:solidFill>
              <a:latin typeface="Arial" pitchFamily="34" charset="0"/>
              <a:cs typeface="Arial" pitchFamily="34" charset="0"/>
            </a:endParaRPr>
          </a:p>
        </p:txBody>
      </p:sp>
      <p:pic>
        <p:nvPicPr>
          <p:cNvPr id="120" name="Shape 120" descr="mamontovy-goryachie-kljuchi.jpg"/>
          <p:cNvPicPr preferRelativeResize="0"/>
          <p:nvPr/>
        </p:nvPicPr>
        <p:blipFill rotWithShape="1">
          <a:blip r:embed="rId3">
            <a:alphaModFix/>
          </a:blip>
          <a:srcRect t="19580"/>
          <a:stretch/>
        </p:blipFill>
        <p:spPr>
          <a:xfrm>
            <a:off x="4683590" y="1707654"/>
            <a:ext cx="4462674" cy="25212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311700" y="410000"/>
            <a:ext cx="8520600" cy="607800"/>
          </a:xfrm>
          <a:prstGeom prst="rect">
            <a:avLst/>
          </a:prstGeom>
        </p:spPr>
        <p:txBody>
          <a:bodyPr lIns="91425" tIns="91425" rIns="91425" bIns="91425" anchor="t" anchorCtr="0">
            <a:noAutofit/>
          </a:bodyPr>
          <a:lstStyle/>
          <a:p>
            <a:pPr lvl="0" algn="r">
              <a:spcBef>
                <a:spcPts val="0"/>
              </a:spcBef>
              <a:buNone/>
            </a:pPr>
            <a:r>
              <a:rPr lang="en-US" b="1" dirty="0"/>
              <a:t>T</a:t>
            </a:r>
            <a:r>
              <a:rPr lang="ru" b="1" dirty="0" smtClean="0"/>
              <a:t>he </a:t>
            </a:r>
            <a:r>
              <a:rPr lang="ru" b="1" dirty="0"/>
              <a:t>world's largest petrified forest</a:t>
            </a:r>
          </a:p>
        </p:txBody>
      </p:sp>
      <p:sp>
        <p:nvSpPr>
          <p:cNvPr id="126" name="Shape 126"/>
          <p:cNvSpPr txBox="1">
            <a:spLocks noGrp="1"/>
          </p:cNvSpPr>
          <p:nvPr>
            <p:ph type="body" idx="1"/>
          </p:nvPr>
        </p:nvSpPr>
        <p:spPr>
          <a:xfrm>
            <a:off x="251520" y="1295400"/>
            <a:ext cx="3384376" cy="3580606"/>
          </a:xfrm>
          <a:prstGeom prst="rect">
            <a:avLst/>
          </a:prstGeom>
        </p:spPr>
        <p:txBody>
          <a:bodyPr lIns="91425" tIns="91425" rIns="91425" bIns="91425" anchor="t" anchorCtr="0">
            <a:noAutofit/>
          </a:bodyPr>
          <a:lstStyle/>
          <a:p>
            <a:r>
              <a:rPr lang="en-US" b="1" dirty="0" smtClean="0">
                <a:solidFill>
                  <a:srgbClr val="002060"/>
                </a:solidFill>
                <a:latin typeface="Arial" pitchFamily="34" charset="0"/>
                <a:cs typeface="Arial" pitchFamily="34" charset="0"/>
              </a:rPr>
              <a:t>Y</a:t>
            </a:r>
            <a:r>
              <a:rPr lang="ru" b="1" dirty="0" smtClean="0">
                <a:solidFill>
                  <a:srgbClr val="002060"/>
                </a:solidFill>
                <a:latin typeface="Arial" pitchFamily="34" charset="0"/>
                <a:cs typeface="Arial" pitchFamily="34" charset="0"/>
              </a:rPr>
              <a:t>ou </a:t>
            </a:r>
            <a:r>
              <a:rPr lang="ru" b="1" dirty="0">
                <a:solidFill>
                  <a:srgbClr val="002060"/>
                </a:solidFill>
                <a:latin typeface="Arial" pitchFamily="34" charset="0"/>
                <a:cs typeface="Arial" pitchFamily="34" charset="0"/>
              </a:rPr>
              <a:t>can see </a:t>
            </a:r>
            <a:r>
              <a:rPr lang="en-US" b="1" dirty="0" smtClean="0">
                <a:solidFill>
                  <a:srgbClr val="002060"/>
                </a:solidFill>
                <a:latin typeface="Arial" pitchFamily="34" charset="0"/>
                <a:cs typeface="Arial" pitchFamily="34" charset="0"/>
              </a:rPr>
              <a:t>this beauty of nature </a:t>
            </a:r>
            <a:r>
              <a:rPr lang="en-US" b="1" dirty="0">
                <a:solidFill>
                  <a:srgbClr val="002060"/>
                </a:solidFill>
                <a:latin typeface="Arial" pitchFamily="34" charset="0"/>
                <a:cs typeface="Arial" pitchFamily="34" charset="0"/>
              </a:rPr>
              <a:t>i</a:t>
            </a:r>
            <a:r>
              <a:rPr lang="ru" b="1" dirty="0" smtClean="0">
                <a:solidFill>
                  <a:srgbClr val="002060"/>
                </a:solidFill>
                <a:latin typeface="Arial" pitchFamily="34" charset="0"/>
                <a:cs typeface="Arial" pitchFamily="34" charset="0"/>
              </a:rPr>
              <a:t>n </a:t>
            </a:r>
            <a:r>
              <a:rPr lang="ru" b="1" dirty="0">
                <a:solidFill>
                  <a:srgbClr val="002060"/>
                </a:solidFill>
                <a:latin typeface="Arial" pitchFamily="34" charset="0"/>
                <a:cs typeface="Arial" pitchFamily="34" charset="0"/>
              </a:rPr>
              <a:t>the </a:t>
            </a:r>
            <a:r>
              <a:rPr lang="en-US" b="1" dirty="0" smtClean="0">
                <a:solidFill>
                  <a:srgbClr val="002060"/>
                </a:solidFill>
                <a:latin typeface="Arial" pitchFamily="34" charset="0"/>
                <a:cs typeface="Arial" pitchFamily="34" charset="0"/>
              </a:rPr>
              <a:t>n</a:t>
            </a:r>
            <a:r>
              <a:rPr lang="ru" b="1" dirty="0" smtClean="0">
                <a:solidFill>
                  <a:srgbClr val="002060"/>
                </a:solidFill>
                <a:latin typeface="Arial" pitchFamily="34" charset="0"/>
                <a:cs typeface="Arial" pitchFamily="34" charset="0"/>
              </a:rPr>
              <a:t>orth-</a:t>
            </a:r>
            <a:r>
              <a:rPr lang="en-US" b="1" dirty="0" smtClean="0">
                <a:solidFill>
                  <a:srgbClr val="002060"/>
                </a:solidFill>
                <a:latin typeface="Arial" pitchFamily="34" charset="0"/>
                <a:cs typeface="Arial" pitchFamily="34" charset="0"/>
              </a:rPr>
              <a:t>e</a:t>
            </a:r>
            <a:r>
              <a:rPr lang="ru" b="1" dirty="0" smtClean="0">
                <a:solidFill>
                  <a:srgbClr val="002060"/>
                </a:solidFill>
                <a:latin typeface="Arial" pitchFamily="34" charset="0"/>
                <a:cs typeface="Arial" pitchFamily="34" charset="0"/>
              </a:rPr>
              <a:t>ast </a:t>
            </a:r>
            <a:r>
              <a:rPr lang="ru" b="1" dirty="0">
                <a:solidFill>
                  <a:srgbClr val="002060"/>
                </a:solidFill>
                <a:latin typeface="Arial" pitchFamily="34" charset="0"/>
                <a:cs typeface="Arial" pitchFamily="34" charset="0"/>
              </a:rPr>
              <a:t>of the </a:t>
            </a:r>
            <a:r>
              <a:rPr lang="ru" b="1" dirty="0" smtClean="0">
                <a:solidFill>
                  <a:srgbClr val="002060"/>
                </a:solidFill>
                <a:latin typeface="Arial" pitchFamily="34" charset="0"/>
                <a:cs typeface="Arial" pitchFamily="34" charset="0"/>
              </a:rPr>
              <a:t>Park</a:t>
            </a:r>
            <a:r>
              <a:rPr lang="en-US" b="1" dirty="0" smtClean="0">
                <a:solidFill>
                  <a:srgbClr val="002060"/>
                </a:solidFill>
                <a:latin typeface="Arial" pitchFamily="34" charset="0"/>
                <a:cs typeface="Arial" pitchFamily="34" charset="0"/>
              </a:rPr>
              <a:t>.</a:t>
            </a:r>
            <a:r>
              <a:rPr lang="ru" b="1" dirty="0" smtClean="0">
                <a:solidFill>
                  <a:srgbClr val="002060"/>
                </a:solidFill>
                <a:latin typeface="Arial" pitchFamily="34" charset="0"/>
                <a:cs typeface="Arial" pitchFamily="34" charset="0"/>
              </a:rPr>
              <a:t> </a:t>
            </a:r>
            <a:r>
              <a:rPr lang="ru" b="1" dirty="0" smtClean="0">
                <a:solidFill>
                  <a:srgbClr val="002060"/>
                </a:solidFill>
                <a:latin typeface="Arial" pitchFamily="34" charset="0"/>
                <a:cs typeface="Arial" pitchFamily="34" charset="0"/>
              </a:rPr>
              <a:t>With </a:t>
            </a:r>
            <a:r>
              <a:rPr lang="ru" b="1" dirty="0">
                <a:solidFill>
                  <a:srgbClr val="002060"/>
                </a:solidFill>
                <a:latin typeface="Arial" pitchFamily="34" charset="0"/>
                <a:cs typeface="Arial" pitchFamily="34" charset="0"/>
              </a:rPr>
              <a:t>a slight eruption, which occurred several thousand years ago, ash covered trees, and they are mineralized, as in a fairy tale, turned into stone </a:t>
            </a:r>
            <a:r>
              <a:rPr lang="ru" b="1" dirty="0" smtClean="0">
                <a:solidFill>
                  <a:srgbClr val="002060"/>
                </a:solidFill>
                <a:latin typeface="Arial" pitchFamily="34" charset="0"/>
                <a:cs typeface="Arial" pitchFamily="34" charset="0"/>
              </a:rPr>
              <a:t>idol</a:t>
            </a:r>
            <a:r>
              <a:rPr lang="en-US" b="1" dirty="0" smtClean="0">
                <a:solidFill>
                  <a:srgbClr val="002060"/>
                </a:solidFill>
                <a:latin typeface="Arial" pitchFamily="34" charset="0"/>
                <a:cs typeface="Arial" pitchFamily="34" charset="0"/>
              </a:rPr>
              <a:t>s.</a:t>
            </a:r>
            <a:endParaRPr lang="ru" b="1" dirty="0">
              <a:solidFill>
                <a:srgbClr val="002060"/>
              </a:solidFill>
              <a:latin typeface="Arial" pitchFamily="34" charset="0"/>
              <a:cs typeface="Arial"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5976" y="1168156"/>
            <a:ext cx="3384376" cy="3500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311700" y="123478"/>
            <a:ext cx="8520600" cy="743222"/>
          </a:xfrm>
          <a:prstGeom prst="rect">
            <a:avLst/>
          </a:prstGeom>
        </p:spPr>
        <p:txBody>
          <a:bodyPr lIns="91425" tIns="91425" rIns="91425" bIns="91425" anchor="t" anchorCtr="0">
            <a:noAutofit/>
          </a:bodyPr>
          <a:lstStyle/>
          <a:p>
            <a:pPr lvl="0" algn="r">
              <a:spcBef>
                <a:spcPts val="0"/>
              </a:spcBef>
              <a:buNone/>
            </a:pPr>
            <a:r>
              <a:rPr lang="en-US" b="1" dirty="0" smtClean="0"/>
              <a:t>Grand Canyon</a:t>
            </a:r>
            <a:endParaRPr lang="ru" b="1" dirty="0"/>
          </a:p>
        </p:txBody>
      </p:sp>
      <p:sp>
        <p:nvSpPr>
          <p:cNvPr id="133" name="Shape 133"/>
          <p:cNvSpPr txBox="1">
            <a:spLocks noGrp="1"/>
          </p:cNvSpPr>
          <p:nvPr>
            <p:ph type="body" idx="1"/>
          </p:nvPr>
        </p:nvSpPr>
        <p:spPr>
          <a:xfrm>
            <a:off x="323528" y="339503"/>
            <a:ext cx="3312368" cy="4320480"/>
          </a:xfrm>
          <a:prstGeom prst="rect">
            <a:avLst/>
          </a:prstGeom>
        </p:spPr>
        <p:txBody>
          <a:bodyPr lIns="91425" tIns="91425" rIns="91425" bIns="91425" anchor="t" anchorCtr="0">
            <a:noAutofit/>
          </a:bodyPr>
          <a:lstStyle/>
          <a:p>
            <a:pPr marL="285750" indent="-285750">
              <a:buFont typeface="Wingdings" pitchFamily="2" charset="2"/>
              <a:buChar char="§"/>
            </a:pPr>
            <a:r>
              <a:rPr lang="ru" b="1" dirty="0">
                <a:solidFill>
                  <a:srgbClr val="002060"/>
                </a:solidFill>
                <a:latin typeface="Arial" pitchFamily="34" charset="0"/>
                <a:cs typeface="Arial" pitchFamily="34" charset="0"/>
              </a:rPr>
              <a:t>The Eastern part of Yellowstone opens local Grand </a:t>
            </a:r>
            <a:r>
              <a:rPr lang="ru" b="1" dirty="0" smtClean="0">
                <a:solidFill>
                  <a:srgbClr val="002060"/>
                </a:solidFill>
                <a:latin typeface="Arial" pitchFamily="34" charset="0"/>
                <a:cs typeface="Arial" pitchFamily="34" charset="0"/>
              </a:rPr>
              <a:t>Canyon</a:t>
            </a:r>
            <a:r>
              <a:rPr lang="en-US" b="1" dirty="0" smtClean="0">
                <a:solidFill>
                  <a:srgbClr val="002060"/>
                </a:solidFill>
                <a:latin typeface="Arial" pitchFamily="34" charset="0"/>
                <a:cs typeface="Arial" pitchFamily="34" charset="0"/>
              </a:rPr>
              <a:t>.</a:t>
            </a:r>
            <a:endParaRPr lang="ru" b="1" dirty="0">
              <a:solidFill>
                <a:srgbClr val="002060"/>
              </a:solidFill>
              <a:latin typeface="Arial" pitchFamily="34" charset="0"/>
              <a:cs typeface="Arial" pitchFamily="34" charset="0"/>
            </a:endParaRPr>
          </a:p>
          <a:p>
            <a:pPr marL="285750" lvl="0" indent="-285750">
              <a:spcBef>
                <a:spcPts val="0"/>
              </a:spcBef>
              <a:buFont typeface="Wingdings" pitchFamily="2" charset="2"/>
              <a:buChar char="§"/>
            </a:pPr>
            <a:r>
              <a:rPr lang="ru" b="1" dirty="0" smtClean="0">
                <a:solidFill>
                  <a:srgbClr val="002060"/>
                </a:solidFill>
                <a:latin typeface="Arial" pitchFamily="34" charset="0"/>
                <a:cs typeface="Arial" pitchFamily="34" charset="0"/>
              </a:rPr>
              <a:t>Its </a:t>
            </a:r>
            <a:r>
              <a:rPr lang="ru" b="1" dirty="0">
                <a:solidFill>
                  <a:srgbClr val="002060"/>
                </a:solidFill>
                <a:latin typeface="Arial" pitchFamily="34" charset="0"/>
                <a:cs typeface="Arial" pitchFamily="34" charset="0"/>
              </a:rPr>
              <a:t>depth is 360 m and length of 20 km! This is </a:t>
            </a:r>
            <a:r>
              <a:rPr lang="en-US" b="1" dirty="0" smtClean="0">
                <a:solidFill>
                  <a:srgbClr val="002060"/>
                </a:solidFill>
                <a:latin typeface="Arial" pitchFamily="34" charset="0"/>
                <a:cs typeface="Arial" pitchFamily="34" charset="0"/>
              </a:rPr>
              <a:t>why</a:t>
            </a:r>
            <a:r>
              <a:rPr lang="ru" b="1" dirty="0" smtClean="0">
                <a:solidFill>
                  <a:srgbClr val="002060"/>
                </a:solidFill>
                <a:latin typeface="Arial" pitchFamily="34" charset="0"/>
                <a:cs typeface="Arial" pitchFamily="34" charset="0"/>
              </a:rPr>
              <a:t> </a:t>
            </a:r>
            <a:r>
              <a:rPr lang="ru" b="1" dirty="0">
                <a:solidFill>
                  <a:srgbClr val="002060"/>
                </a:solidFill>
                <a:latin typeface="Arial" pitchFamily="34" charset="0"/>
                <a:cs typeface="Arial" pitchFamily="34" charset="0"/>
              </a:rPr>
              <a:t>the Park got its name – the sunlight reflected in the yellow rocks that make up the canyon walls.</a:t>
            </a:r>
          </a:p>
        </p:txBody>
      </p:sp>
      <p:pic>
        <p:nvPicPr>
          <p:cNvPr id="134" name="Shape 134" descr="grand-kanon-v-jelloustone.jpg"/>
          <p:cNvPicPr preferRelativeResize="0"/>
          <p:nvPr/>
        </p:nvPicPr>
        <p:blipFill rotWithShape="1">
          <a:blip r:embed="rId3">
            <a:alphaModFix/>
          </a:blip>
          <a:srcRect b="16794"/>
          <a:stretch/>
        </p:blipFill>
        <p:spPr>
          <a:xfrm>
            <a:off x="3707904" y="1203598"/>
            <a:ext cx="5331949" cy="328153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11700" y="410000"/>
            <a:ext cx="3900260" cy="607800"/>
          </a:xfrm>
          <a:prstGeom prst="rect">
            <a:avLst/>
          </a:prstGeom>
        </p:spPr>
        <p:txBody>
          <a:bodyPr lIns="91425" tIns="91425" rIns="91425" bIns="91425" anchor="t" anchorCtr="0">
            <a:noAutofit/>
          </a:bodyPr>
          <a:lstStyle/>
          <a:p>
            <a:pPr lvl="0" algn="ctr">
              <a:spcBef>
                <a:spcPts val="0"/>
              </a:spcBef>
              <a:buNone/>
            </a:pPr>
            <a:r>
              <a:rPr lang="en-US" b="1" dirty="0" smtClean="0"/>
              <a:t>Geysers</a:t>
            </a:r>
            <a:endParaRPr b="1" dirty="0"/>
          </a:p>
        </p:txBody>
      </p:sp>
      <p:sp>
        <p:nvSpPr>
          <p:cNvPr id="140" name="Shape 140"/>
          <p:cNvSpPr txBox="1">
            <a:spLocks noGrp="1"/>
          </p:cNvSpPr>
          <p:nvPr>
            <p:ph type="body" idx="1"/>
          </p:nvPr>
        </p:nvSpPr>
        <p:spPr>
          <a:xfrm>
            <a:off x="395536" y="1059582"/>
            <a:ext cx="3672408" cy="3744416"/>
          </a:xfrm>
          <a:prstGeom prst="rect">
            <a:avLst/>
          </a:prstGeom>
        </p:spPr>
        <p:txBody>
          <a:bodyPr lIns="91425" tIns="91425" rIns="91425" bIns="91425" anchor="t" anchorCtr="0">
            <a:noAutofit/>
          </a:bodyPr>
          <a:lstStyle/>
          <a:p>
            <a:pPr lvl="0">
              <a:spcBef>
                <a:spcPts val="0"/>
              </a:spcBef>
              <a:buNone/>
            </a:pPr>
            <a:r>
              <a:rPr lang="en-US" b="1" dirty="0" smtClean="0">
                <a:solidFill>
                  <a:srgbClr val="002060"/>
                </a:solidFill>
                <a:latin typeface="+mn-lt"/>
              </a:rPr>
              <a:t>One of the</a:t>
            </a:r>
            <a:r>
              <a:rPr lang="ru" b="1" dirty="0" smtClean="0">
                <a:solidFill>
                  <a:srgbClr val="002060"/>
                </a:solidFill>
                <a:latin typeface="+mn-lt"/>
              </a:rPr>
              <a:t> </a:t>
            </a:r>
            <a:r>
              <a:rPr lang="ru" b="1" dirty="0">
                <a:solidFill>
                  <a:srgbClr val="002060"/>
                </a:solidFill>
                <a:latin typeface="+mn-lt"/>
              </a:rPr>
              <a:t>impressive </a:t>
            </a:r>
            <a:r>
              <a:rPr lang="ru" b="1" dirty="0" smtClean="0">
                <a:solidFill>
                  <a:srgbClr val="002060"/>
                </a:solidFill>
                <a:latin typeface="+mn-lt"/>
              </a:rPr>
              <a:t>geyser</a:t>
            </a:r>
            <a:r>
              <a:rPr lang="en-US" b="1" dirty="0" smtClean="0">
                <a:solidFill>
                  <a:srgbClr val="002060"/>
                </a:solidFill>
                <a:latin typeface="+mn-lt"/>
              </a:rPr>
              <a:t>s is</a:t>
            </a:r>
            <a:r>
              <a:rPr lang="ru" b="1" dirty="0" smtClean="0">
                <a:solidFill>
                  <a:srgbClr val="002060"/>
                </a:solidFill>
                <a:latin typeface="+mn-lt"/>
              </a:rPr>
              <a:t> Excelsior</a:t>
            </a:r>
            <a:r>
              <a:rPr lang="en-US" b="1" dirty="0" smtClean="0">
                <a:solidFill>
                  <a:srgbClr val="002060"/>
                </a:solidFill>
                <a:latin typeface="+mn-lt"/>
              </a:rPr>
              <a:t>. It</a:t>
            </a:r>
            <a:r>
              <a:rPr lang="ru" b="1" dirty="0" smtClean="0">
                <a:solidFill>
                  <a:srgbClr val="002060"/>
                </a:solidFill>
                <a:latin typeface="+mn-lt"/>
              </a:rPr>
              <a:t> </a:t>
            </a:r>
            <a:r>
              <a:rPr lang="en-US" b="1" dirty="0" smtClean="0">
                <a:solidFill>
                  <a:srgbClr val="002060"/>
                </a:solidFill>
                <a:latin typeface="+mn-lt"/>
              </a:rPr>
              <a:t>doesn</a:t>
            </a:r>
            <a:r>
              <a:rPr lang="en-US" b="1" dirty="0" smtClean="0">
                <a:solidFill>
                  <a:srgbClr val="002060"/>
                </a:solidFill>
                <a:latin typeface="+mn-lt"/>
              </a:rPr>
              <a:t>’t come </a:t>
            </a:r>
            <a:r>
              <a:rPr lang="ru" b="1" dirty="0" smtClean="0">
                <a:solidFill>
                  <a:srgbClr val="002060"/>
                </a:solidFill>
                <a:latin typeface="+mn-lt"/>
              </a:rPr>
              <a:t>from </a:t>
            </a:r>
            <a:r>
              <a:rPr lang="ru" b="1" dirty="0">
                <a:solidFill>
                  <a:srgbClr val="002060"/>
                </a:solidFill>
                <a:latin typeface="+mn-lt"/>
              </a:rPr>
              <a:t>under the ground, it is in the centre of the picturesque mountain lake. </a:t>
            </a:r>
            <a:endParaRPr lang="en-US" b="1" dirty="0" smtClean="0">
              <a:solidFill>
                <a:srgbClr val="002060"/>
              </a:solidFill>
              <a:latin typeface="+mn-lt"/>
            </a:endParaRPr>
          </a:p>
          <a:p>
            <a:pPr lvl="0">
              <a:spcBef>
                <a:spcPts val="0"/>
              </a:spcBef>
              <a:buNone/>
            </a:pPr>
            <a:r>
              <a:rPr lang="ru" b="1" dirty="0" smtClean="0">
                <a:solidFill>
                  <a:srgbClr val="002060"/>
                </a:solidFill>
                <a:latin typeface="+mn-lt"/>
              </a:rPr>
              <a:t>The </a:t>
            </a:r>
            <a:r>
              <a:rPr lang="ru" b="1" dirty="0">
                <a:solidFill>
                  <a:srgbClr val="002060"/>
                </a:solidFill>
                <a:latin typeface="+mn-lt"/>
              </a:rPr>
              <a:t>height of the fountain can reach 90 m, and the process is accompanied by special effects – roar, a roar and trembling of the earth beneath your feet.</a:t>
            </a:r>
          </a:p>
        </p:txBody>
      </p:sp>
      <p:pic>
        <p:nvPicPr>
          <p:cNvPr id="141" name="Shape 141" descr="gejzer-ekselsior.jpg"/>
          <p:cNvPicPr preferRelativeResize="0"/>
          <p:nvPr/>
        </p:nvPicPr>
        <p:blipFill rotWithShape="1">
          <a:blip r:embed="rId3">
            <a:alphaModFix/>
          </a:blip>
          <a:srcRect t="23952"/>
          <a:stretch/>
        </p:blipFill>
        <p:spPr>
          <a:xfrm>
            <a:off x="4447853" y="483518"/>
            <a:ext cx="4689275" cy="3671534"/>
          </a:xfrm>
          <a:prstGeom prst="rect">
            <a:avLst/>
          </a:prstGeom>
          <a:noFill/>
          <a:ln>
            <a:noFill/>
          </a:ln>
        </p:spPr>
      </p:pic>
    </p:spTree>
  </p:cSld>
  <p:clrMapOvr>
    <a:masterClrMapping/>
  </p:clrMapOvr>
</p:sld>
</file>

<file path=ppt/theme/theme1.xml><?xml version="1.0" encoding="utf-8"?>
<a:theme xmlns:a="http://schemas.openxmlformats.org/drawingml/2006/main"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TotalTime>
  <Words>585</Words>
  <Application>Microsoft Office PowerPoint</Application>
  <PresentationFormat>Экран (16:9)</PresentationFormat>
  <Paragraphs>33</Paragraphs>
  <Slides>10</Slides>
  <Notes>9</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10</vt:i4>
      </vt:variant>
    </vt:vector>
  </HeadingPairs>
  <TitlesOfParts>
    <vt:vector size="16" baseType="lpstr">
      <vt:lpstr>Arial</vt:lpstr>
      <vt:lpstr>Roboto</vt:lpstr>
      <vt:lpstr>Times New Roman</vt:lpstr>
      <vt:lpstr>Wingdings</vt:lpstr>
      <vt:lpstr>Aharoni</vt:lpstr>
      <vt:lpstr>geometric</vt:lpstr>
      <vt:lpstr>  The First World National Park</vt:lpstr>
      <vt:lpstr>Visit Card</vt:lpstr>
      <vt:lpstr>The Formation</vt:lpstr>
      <vt:lpstr>Picturesque Nature</vt:lpstr>
      <vt:lpstr>The largest of the falls – the Lower Falls, its height is 94 m!</vt:lpstr>
      <vt:lpstr>Huge hot springs</vt:lpstr>
      <vt:lpstr>The world's largest petrified forest</vt:lpstr>
      <vt:lpstr>Grand Canyon</vt:lpstr>
      <vt:lpstr>Geysers</vt:lpstr>
      <vt:lpstr>Resources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The First World National Park</dc:title>
  <cp:lastModifiedBy>Мария</cp:lastModifiedBy>
  <cp:revision>6</cp:revision>
  <dcterms:modified xsi:type="dcterms:W3CDTF">2017-02-11T20:52:32Z</dcterms:modified>
</cp:coreProperties>
</file>