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1" r:id="rId3"/>
    <p:sldId id="266" r:id="rId4"/>
    <p:sldId id="267" r:id="rId5"/>
    <p:sldId id="270" r:id="rId6"/>
    <p:sldId id="273" r:id="rId7"/>
    <p:sldId id="275" r:id="rId8"/>
    <p:sldId id="277" r:id="rId9"/>
    <p:sldId id="276" r:id="rId10"/>
    <p:sldId id="278" r:id="rId11"/>
    <p:sldId id="285" r:id="rId12"/>
    <p:sldId id="280" r:id="rId13"/>
    <p:sldId id="281" r:id="rId14"/>
    <p:sldId id="282" r:id="rId15"/>
    <p:sldId id="274" r:id="rId16"/>
    <p:sldId id="28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770DF-9BA7-4286-938B-F978C6AB8621}" type="datetimeFigureOut">
              <a:rPr lang="ru-RU" smtClean="0"/>
              <a:t>14.01.2018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6CF0B-26F0-4B36-BBCC-CB52EC6A152A}" type="slidenum">
              <a:rPr lang="ru-RU" smtClean="0"/>
              <a:t>‹#›</a:t>
            </a:fld>
            <a:endParaRPr lang="ru-RU"/>
          </a:p>
        </p:txBody>
      </p:sp>
    </p:spTree>
    <p:extLst>
      <p:ext uri="{BB962C8B-B14F-4D97-AF65-F5344CB8AC3E}">
        <p14:creationId xmlns:p14="http://schemas.microsoft.com/office/powerpoint/2010/main" val="82363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F6CF0B-26F0-4B36-BBCC-CB52EC6A152A}" type="slidenum">
              <a:rPr lang="ru-RU" smtClean="0"/>
              <a:t>5</a:t>
            </a:fld>
            <a:endParaRPr lang="ru-RU"/>
          </a:p>
        </p:txBody>
      </p:sp>
    </p:spTree>
    <p:extLst>
      <p:ext uri="{BB962C8B-B14F-4D97-AF65-F5344CB8AC3E}">
        <p14:creationId xmlns:p14="http://schemas.microsoft.com/office/powerpoint/2010/main" val="355476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14.01.2018</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11960" y="5286388"/>
            <a:ext cx="4752528" cy="1310964"/>
          </a:xfrm>
        </p:spPr>
        <p:txBody>
          <a:bodyPr>
            <a:normAutofit fontScale="62500" lnSpcReduction="20000"/>
          </a:bodyPr>
          <a:lstStyle/>
          <a:p>
            <a:r>
              <a:rPr lang="ru-RU" b="1" dirty="0">
                <a:solidFill>
                  <a:srgbClr val="002060"/>
                </a:solidFill>
                <a:latin typeface="Times New Roman" pitchFamily="18" charset="0"/>
                <a:cs typeface="Times New Roman" pitchFamily="18" charset="0"/>
              </a:rPr>
              <a:t>Презентация на английском языке</a:t>
            </a:r>
          </a:p>
          <a:p>
            <a:r>
              <a:rPr lang="ru-RU" b="1" dirty="0" err="1" smtClean="0">
                <a:solidFill>
                  <a:srgbClr val="002060"/>
                </a:solidFill>
                <a:latin typeface="Times New Roman" pitchFamily="18" charset="0"/>
                <a:cs typeface="Times New Roman" pitchFamily="18" charset="0"/>
              </a:rPr>
              <a:t>Тугушевой</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Нурии</a:t>
            </a:r>
            <a:r>
              <a:rPr lang="ru-RU" b="1" dirty="0" smtClean="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a:p>
            <a:r>
              <a:rPr lang="ru-RU" b="1" dirty="0">
                <a:solidFill>
                  <a:srgbClr val="002060"/>
                </a:solidFill>
                <a:latin typeface="Times New Roman" pitchFamily="18" charset="0"/>
                <a:cs typeface="Times New Roman" pitchFamily="18" charset="0"/>
              </a:rPr>
              <a:t> учащейся МОУ «СОШ с. Тепловка </a:t>
            </a:r>
            <a:r>
              <a:rPr lang="ru-RU" b="1" dirty="0" err="1">
                <a:solidFill>
                  <a:srgbClr val="002060"/>
                </a:solidFill>
                <a:latin typeface="Times New Roman" pitchFamily="18" charset="0"/>
                <a:cs typeface="Times New Roman" pitchFamily="18" charset="0"/>
              </a:rPr>
              <a:t>Новобурасского</a:t>
            </a:r>
            <a:r>
              <a:rPr lang="ru-RU" b="1" dirty="0">
                <a:solidFill>
                  <a:srgbClr val="002060"/>
                </a:solidFill>
                <a:latin typeface="Times New Roman" pitchFamily="18" charset="0"/>
                <a:cs typeface="Times New Roman" pitchFamily="18" charset="0"/>
              </a:rPr>
              <a:t> района Саратовской области»</a:t>
            </a:r>
          </a:p>
          <a:p>
            <a:r>
              <a:rPr lang="ru-RU" b="1" dirty="0">
                <a:solidFill>
                  <a:srgbClr val="002060"/>
                </a:solidFill>
                <a:latin typeface="Times New Roman" pitchFamily="18" charset="0"/>
                <a:cs typeface="Times New Roman" pitchFamily="18" charset="0"/>
              </a:rPr>
              <a:t>Руководитель Кожохина Мария Анатольевна</a:t>
            </a:r>
          </a:p>
          <a:p>
            <a:endParaRPr lang="ru-RU" dirty="0"/>
          </a:p>
        </p:txBody>
      </p:sp>
      <p:sp>
        <p:nvSpPr>
          <p:cNvPr id="2" name="Заголовок 1"/>
          <p:cNvSpPr>
            <a:spLocks noGrp="1"/>
          </p:cNvSpPr>
          <p:nvPr>
            <p:ph type="ctrTitle"/>
          </p:nvPr>
        </p:nvSpPr>
        <p:spPr>
          <a:xfrm>
            <a:off x="251520" y="1196752"/>
            <a:ext cx="4464496" cy="2016224"/>
          </a:xfrm>
        </p:spPr>
        <p:txBody>
          <a:bodyPr>
            <a:normAutofit/>
          </a:bodyPr>
          <a:lstStyle/>
          <a:p>
            <a:r>
              <a:rPr lang="en-US" b="1" smtClean="0">
                <a:solidFill>
                  <a:srgbClr val="002060"/>
                </a:solidFill>
              </a:rPr>
              <a:t>The </a:t>
            </a:r>
            <a:r>
              <a:rPr lang="en-US" b="1">
                <a:solidFill>
                  <a:srgbClr val="002060"/>
                </a:solidFill>
              </a:rPr>
              <a:t>M</a:t>
            </a:r>
            <a:r>
              <a:rPr lang="en-US" b="1" smtClean="0">
                <a:solidFill>
                  <a:srgbClr val="002060"/>
                </a:solidFill>
              </a:rPr>
              <a:t>oss </a:t>
            </a:r>
            <a:r>
              <a:rPr lang="en-US" b="1" dirty="0">
                <a:solidFill>
                  <a:srgbClr val="002060"/>
                </a:solidFill>
              </a:rPr>
              <a:t>S</a:t>
            </a:r>
            <a:r>
              <a:rPr lang="en-US" b="1" smtClean="0">
                <a:solidFill>
                  <a:srgbClr val="002060"/>
                </a:solidFill>
              </a:rPr>
              <a:t>wamp</a:t>
            </a:r>
            <a:r>
              <a:rPr lang="en-US" b="1" dirty="0" smtClean="0">
                <a:solidFill>
                  <a:srgbClr val="002060"/>
                </a:solidFill>
              </a:rPr>
              <a:t>, </a:t>
            </a:r>
            <a:br>
              <a:rPr lang="en-US" b="1" dirty="0" smtClean="0">
                <a:solidFill>
                  <a:srgbClr val="002060"/>
                </a:solidFill>
              </a:rPr>
            </a:br>
            <a:r>
              <a:rPr lang="en-US" b="1" dirty="0" smtClean="0">
                <a:solidFill>
                  <a:srgbClr val="002060"/>
                </a:solidFill>
              </a:rPr>
              <a:t>a Relic Natural Monument</a:t>
            </a:r>
            <a:endParaRPr lang="ru-RU"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3861048"/>
            <a:ext cx="367240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2096244"/>
            <a:ext cx="4104456" cy="305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11960" y="332656"/>
            <a:ext cx="4572000" cy="1200329"/>
          </a:xfrm>
          <a:prstGeom prst="rect">
            <a:avLst/>
          </a:prstGeom>
        </p:spPr>
        <p:txBody>
          <a:bodyPr>
            <a:spAutoFit/>
          </a:bodyPr>
          <a:lstStyle/>
          <a:p>
            <a:r>
              <a:rPr lang="en-US" b="1" dirty="0">
                <a:solidFill>
                  <a:srgbClr val="002060"/>
                </a:solidFill>
                <a:latin typeface="Aharoni" pitchFamily="2" charset="-79"/>
                <a:cs typeface="Aharoni" pitchFamily="2" charset="-79"/>
              </a:rPr>
              <a:t>V </a:t>
            </a:r>
            <a:r>
              <a:rPr lang="ru-RU" b="1" dirty="0">
                <a:solidFill>
                  <a:srgbClr val="002060"/>
                </a:solidFill>
                <a:latin typeface="Times New Roman" pitchFamily="18" charset="0"/>
                <a:cs typeface="Aharoni" pitchFamily="2" charset="-79"/>
              </a:rPr>
              <a:t>Межрегиональный конкурс творческих работ обучающихся и педагогов «Здоровая нация – процветание России»</a:t>
            </a:r>
            <a:br>
              <a:rPr lang="ru-RU" b="1" dirty="0">
                <a:solidFill>
                  <a:srgbClr val="002060"/>
                </a:solidFill>
                <a:latin typeface="Times New Roman" pitchFamily="18" charset="0"/>
                <a:cs typeface="Aharoni" pitchFamily="2" charset="-79"/>
              </a:rPr>
            </a:br>
            <a:endParaRPr lang="ru-RU"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96908"/>
          </a:xfrm>
        </p:spPr>
        <p:txBody>
          <a:bodyPr>
            <a:normAutofit/>
          </a:bodyPr>
          <a:lstStyle/>
          <a:p>
            <a:r>
              <a:rPr lang="ru-RU" dirty="0" smtClean="0"/>
              <a:t> </a:t>
            </a:r>
            <a:r>
              <a:rPr lang="en-US" dirty="0" smtClean="0"/>
              <a:t>                 </a:t>
            </a:r>
            <a:r>
              <a:rPr lang="en-GB" b="1" dirty="0" smtClean="0"/>
              <a:t>Sand lizard</a:t>
            </a:r>
            <a:endParaRPr lang="ru-RU" b="1" dirty="0"/>
          </a:p>
        </p:txBody>
      </p:sp>
      <p:pic>
        <p:nvPicPr>
          <p:cNvPr id="6" name="Содержимое 5" descr="прыткая ящерица.jpg"/>
          <p:cNvPicPr>
            <a:picLocks noGrp="1" noChangeAspect="1"/>
          </p:cNvPicPr>
          <p:nvPr>
            <p:ph sz="quarter" idx="1"/>
          </p:nvPr>
        </p:nvPicPr>
        <p:blipFill>
          <a:blip r:embed="rId2" cstate="print"/>
          <a:stretch>
            <a:fillRect/>
          </a:stretch>
        </p:blipFill>
        <p:spPr>
          <a:xfrm>
            <a:off x="1500166" y="1428736"/>
            <a:ext cx="5867432" cy="428628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Birds</a:t>
            </a:r>
            <a:endParaRPr lang="ru-RU" b="1" dirty="0"/>
          </a:p>
        </p:txBody>
      </p:sp>
      <p:sp>
        <p:nvSpPr>
          <p:cNvPr id="3" name="Объект 2"/>
          <p:cNvSpPr>
            <a:spLocks noGrp="1"/>
          </p:cNvSpPr>
          <p:nvPr>
            <p:ph sz="quarter" idx="1"/>
          </p:nvPr>
        </p:nvSpPr>
        <p:spPr/>
        <p:txBody>
          <a:bodyPr>
            <a:normAutofit fontScale="92500" lnSpcReduction="10000"/>
          </a:bodyPr>
          <a:lstStyle/>
          <a:p>
            <a:r>
              <a:rPr lang="en-US" dirty="0"/>
              <a:t>The </a:t>
            </a:r>
            <a:r>
              <a:rPr lang="en-US" dirty="0" smtClean="0"/>
              <a:t>birds world of </a:t>
            </a:r>
            <a:r>
              <a:rPr lang="en-US" dirty="0"/>
              <a:t>the marsh and the surrounding area is </a:t>
            </a:r>
            <a:r>
              <a:rPr lang="en-US" dirty="0" smtClean="0"/>
              <a:t>very rich. Most of them are species </a:t>
            </a:r>
            <a:r>
              <a:rPr lang="en-US" dirty="0"/>
              <a:t>of tree layer </a:t>
            </a:r>
            <a:r>
              <a:rPr lang="en-US" dirty="0" smtClean="0"/>
              <a:t>(gray </a:t>
            </a:r>
            <a:r>
              <a:rPr lang="en-US" dirty="0"/>
              <a:t>crows, magpies, crows) and hollow-nesting birds (gray and red-breasted flycatcher, willow tit, great tit, colorful and small woodpeckers, black woodpecker, white-haired and white-backed woodpeckers, tawny owl, stock-dove). </a:t>
            </a:r>
            <a:r>
              <a:rPr lang="en-US" dirty="0" smtClean="0"/>
              <a:t>Widespread </a:t>
            </a:r>
            <a:r>
              <a:rPr lang="en-US" dirty="0"/>
              <a:t>finches (chaffinch, goldfinch, greenfinch, lentils and grosbeak), </a:t>
            </a:r>
            <a:r>
              <a:rPr lang="en-US" dirty="0" smtClean="0"/>
              <a:t>use </a:t>
            </a:r>
            <a:r>
              <a:rPr lang="en-US" dirty="0"/>
              <a:t>for nesting undergrowth and mature trees. </a:t>
            </a:r>
            <a:endParaRPr lang="en-US" dirty="0" smtClean="0"/>
          </a:p>
          <a:p>
            <a:r>
              <a:rPr lang="en-US" smtClean="0"/>
              <a:t>In winter, almost completely disappear insectivorous birds. Bird's population at this time supplemented by nomadic feathered from the northern regions of the country. Among the winter migrants are the most widespread siskins, common ash and tap dancing, bullfinches, less frequent and Yellow-Moskovka.</a:t>
            </a:r>
            <a:endParaRPr lang="ru-RU" smtClean="0"/>
          </a:p>
          <a:p>
            <a:endParaRPr lang="ru-RU" dirty="0"/>
          </a:p>
        </p:txBody>
      </p:sp>
    </p:spTree>
    <p:extLst>
      <p:ext uri="{BB962C8B-B14F-4D97-AF65-F5344CB8AC3E}">
        <p14:creationId xmlns:p14="http://schemas.microsoft.com/office/powerpoint/2010/main" val="89209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r>
              <a:rPr lang="en-GB" b="1" dirty="0" smtClean="0"/>
              <a:t>                      Oriole</a:t>
            </a:r>
            <a:endParaRPr lang="ru-RU" b="1" dirty="0"/>
          </a:p>
        </p:txBody>
      </p:sp>
      <p:pic>
        <p:nvPicPr>
          <p:cNvPr id="4" name="Содержимое 3" descr="иволга.jpg"/>
          <p:cNvPicPr>
            <a:picLocks noGrp="1" noChangeAspect="1"/>
          </p:cNvPicPr>
          <p:nvPr>
            <p:ph sz="quarter" idx="1"/>
          </p:nvPr>
        </p:nvPicPr>
        <p:blipFill>
          <a:blip r:embed="rId2" cstate="print"/>
          <a:stretch>
            <a:fillRect/>
          </a:stretch>
        </p:blipFill>
        <p:spPr>
          <a:xfrm>
            <a:off x="1214414" y="1428736"/>
            <a:ext cx="6713794" cy="45910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011222"/>
          </a:xfrm>
        </p:spPr>
        <p:txBody>
          <a:bodyPr/>
          <a:lstStyle/>
          <a:p>
            <a:r>
              <a:rPr lang="ru-RU" b="1" dirty="0" smtClean="0"/>
              <a:t> </a:t>
            </a:r>
            <a:r>
              <a:rPr lang="en-US" b="1" dirty="0" smtClean="0"/>
              <a:t>                       </a:t>
            </a:r>
            <a:r>
              <a:rPr lang="en-GB" b="1" dirty="0" smtClean="0"/>
              <a:t>Finch</a:t>
            </a:r>
            <a:endParaRPr lang="ru-RU" b="1" dirty="0"/>
          </a:p>
        </p:txBody>
      </p:sp>
      <p:pic>
        <p:nvPicPr>
          <p:cNvPr id="6" name="Содержимое 5" descr="зябличек.jpg"/>
          <p:cNvPicPr>
            <a:picLocks noGrp="1" noChangeAspect="1"/>
          </p:cNvPicPr>
          <p:nvPr>
            <p:ph sz="quarter" idx="1"/>
          </p:nvPr>
        </p:nvPicPr>
        <p:blipFill>
          <a:blip r:embed="rId2" cstate="print"/>
          <a:stretch>
            <a:fillRect/>
          </a:stretch>
        </p:blipFill>
        <p:spPr>
          <a:xfrm>
            <a:off x="1500166" y="1500174"/>
            <a:ext cx="5715000" cy="42862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dirty="0" smtClean="0"/>
              <a:t>                          </a:t>
            </a:r>
            <a:r>
              <a:rPr lang="en-GB" b="1" dirty="0" smtClean="0"/>
              <a:t>Siskin</a:t>
            </a:r>
            <a:r>
              <a:rPr lang="ru-RU" b="1" dirty="0" smtClean="0"/>
              <a:t>  </a:t>
            </a:r>
            <a:endParaRPr lang="ru-RU" b="1" dirty="0"/>
          </a:p>
        </p:txBody>
      </p:sp>
      <p:pic>
        <p:nvPicPr>
          <p:cNvPr id="6" name="Содержимое 5" descr="чижик.jpg"/>
          <p:cNvPicPr>
            <a:picLocks noGrp="1" noChangeAspect="1"/>
          </p:cNvPicPr>
          <p:nvPr>
            <p:ph sz="quarter" idx="1"/>
          </p:nvPr>
        </p:nvPicPr>
        <p:blipFill>
          <a:blip r:embed="rId2" cstate="print"/>
          <a:stretch>
            <a:fillRect/>
          </a:stretch>
        </p:blipFill>
        <p:spPr>
          <a:xfrm>
            <a:off x="2000232" y="1714488"/>
            <a:ext cx="5715000" cy="42195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914400" y="500042"/>
            <a:ext cx="7772400" cy="5519758"/>
          </a:xfrm>
        </p:spPr>
        <p:txBody>
          <a:bodyPr>
            <a:normAutofit/>
          </a:bodyPr>
          <a:lstStyle/>
          <a:p>
            <a:pPr algn="just"/>
            <a:r>
              <a:rPr lang="en-US" sz="3200" b="1" dirty="0" smtClean="0"/>
              <a:t>The Moss Swamp is the only monument of  nature of the pre-glacial period and </a:t>
            </a:r>
            <a:r>
              <a:rPr lang="en-US" sz="3200" b="1" dirty="0"/>
              <a:t>any human economic </a:t>
            </a:r>
            <a:r>
              <a:rPr lang="en-US" sz="3200" b="1" dirty="0" smtClean="0"/>
              <a:t>activity is </a:t>
            </a:r>
            <a:r>
              <a:rPr lang="en-US" sz="3200" b="1" dirty="0"/>
              <a:t>forbidden </a:t>
            </a:r>
            <a:r>
              <a:rPr lang="en-US" sz="3200" b="1" dirty="0" smtClean="0"/>
              <a:t>on its territory.</a:t>
            </a:r>
            <a:endParaRPr lang="ru-RU"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9" y="2924944"/>
            <a:ext cx="52565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011222"/>
          </a:xfrm>
        </p:spPr>
        <p:txBody>
          <a:bodyPr/>
          <a:lstStyle/>
          <a:p>
            <a:r>
              <a:rPr lang="en-GB" dirty="0" smtClean="0"/>
              <a:t>                  Resources:</a:t>
            </a:r>
            <a:endParaRPr lang="ru-RU" dirty="0"/>
          </a:p>
        </p:txBody>
      </p:sp>
      <p:sp>
        <p:nvSpPr>
          <p:cNvPr id="3" name="Содержимое 2"/>
          <p:cNvSpPr>
            <a:spLocks noGrp="1"/>
          </p:cNvSpPr>
          <p:nvPr>
            <p:ph sz="quarter" idx="1"/>
          </p:nvPr>
        </p:nvSpPr>
        <p:spPr/>
        <p:txBody>
          <a:bodyPr/>
          <a:lstStyle/>
          <a:p>
            <a:r>
              <a:rPr lang="ru-RU" dirty="0" smtClean="0"/>
              <a:t>1.</a:t>
            </a:r>
            <a:r>
              <a:rPr lang="en-US" dirty="0" smtClean="0"/>
              <a:t> Protected Russia</a:t>
            </a:r>
            <a:endParaRPr lang="ru-RU" dirty="0" smtClean="0"/>
          </a:p>
          <a:p>
            <a:r>
              <a:rPr lang="ru-RU" dirty="0" smtClean="0"/>
              <a:t>2.</a:t>
            </a:r>
            <a:r>
              <a:rPr lang="en-GB" dirty="0" smtClean="0"/>
              <a:t> </a:t>
            </a:r>
            <a:r>
              <a:rPr lang="en-GB" dirty="0" err="1" smtClean="0"/>
              <a:t>Encyclopedia</a:t>
            </a:r>
            <a:r>
              <a:rPr lang="en-GB" dirty="0" smtClean="0"/>
              <a:t> of Garden Plants</a:t>
            </a:r>
            <a:endParaRPr lang="ru-RU" dirty="0" smtClean="0"/>
          </a:p>
          <a:p>
            <a:r>
              <a:rPr lang="ru-RU" dirty="0" smtClean="0"/>
              <a:t>3.</a:t>
            </a:r>
            <a:r>
              <a:rPr lang="en-GB" dirty="0" smtClean="0"/>
              <a:t> pitomets.ru</a:t>
            </a:r>
            <a:endParaRPr lang="ru-RU" dirty="0" smtClean="0"/>
          </a:p>
          <a:p>
            <a:r>
              <a:rPr lang="ru-RU" dirty="0" smtClean="0"/>
              <a:t>4.</a:t>
            </a:r>
            <a:r>
              <a:rPr lang="en-GB" dirty="0" smtClean="0"/>
              <a:t> Science and life</a:t>
            </a:r>
            <a:endParaRPr lang="ru-RU" dirty="0" smtClean="0"/>
          </a:p>
          <a:p>
            <a:r>
              <a:rPr lang="ru-RU" dirty="0" smtClean="0"/>
              <a:t>5.</a:t>
            </a:r>
            <a:r>
              <a:rPr lang="en-GB" dirty="0" smtClean="0"/>
              <a:t> Native environment</a:t>
            </a:r>
            <a:endParaRPr lang="ru-RU" dirty="0" smtClean="0"/>
          </a:p>
          <a:p>
            <a:r>
              <a:rPr lang="ru-RU" dirty="0" smtClean="0"/>
              <a:t>6.</a:t>
            </a:r>
            <a:r>
              <a:rPr lang="en-GB" dirty="0" smtClean="0"/>
              <a:t> Wikipedia</a:t>
            </a:r>
            <a:endParaRPr lang="ru-RU" dirty="0" smtClean="0"/>
          </a:p>
          <a:p>
            <a:r>
              <a:rPr lang="ru-RU" dirty="0" smtClean="0"/>
              <a:t>7.</a:t>
            </a:r>
            <a:r>
              <a:rPr lang="en-US" dirty="0" smtClean="0"/>
              <a:t> ptic.ru</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714356"/>
            <a:ext cx="3729608" cy="5305444"/>
          </a:xfrm>
        </p:spPr>
        <p:txBody>
          <a:bodyPr>
            <a:normAutofit fontScale="85000" lnSpcReduction="20000"/>
          </a:bodyPr>
          <a:lstStyle/>
          <a:p>
            <a:pPr algn="just"/>
            <a:r>
              <a:rPr lang="en-US" sz="3600" dirty="0" smtClean="0"/>
              <a:t>Our Saratov region has a well-known historical and natural monuments in </a:t>
            </a:r>
            <a:r>
              <a:rPr lang="en-US" sz="3600" dirty="0" err="1" smtClean="0"/>
              <a:t>Novye</a:t>
            </a:r>
            <a:r>
              <a:rPr lang="en-US" sz="3600" dirty="0" smtClean="0"/>
              <a:t> </a:t>
            </a:r>
            <a:r>
              <a:rPr lang="en-US" sz="3600" dirty="0" err="1" smtClean="0"/>
              <a:t>Burasy</a:t>
            </a:r>
            <a:r>
              <a:rPr lang="en-US" sz="3600" dirty="0" smtClean="0"/>
              <a:t> District. These monuments tell us about the past. </a:t>
            </a:r>
          </a:p>
          <a:p>
            <a:pPr algn="just"/>
            <a:r>
              <a:rPr lang="en-US" sz="3600" dirty="0" smtClean="0"/>
              <a:t>I want to tell you about the nature reserve</a:t>
            </a:r>
            <a:r>
              <a:rPr lang="ru-RU" sz="3600" dirty="0" smtClean="0"/>
              <a:t> </a:t>
            </a:r>
            <a:r>
              <a:rPr lang="en-US" sz="3600" dirty="0" smtClean="0"/>
              <a:t>of moss swamp, which is not far from the village </a:t>
            </a:r>
            <a:r>
              <a:rPr lang="en-US" sz="3600" dirty="0" err="1" smtClean="0"/>
              <a:t>Stantsiya</a:t>
            </a:r>
            <a:r>
              <a:rPr lang="en-US" sz="3600" dirty="0" smtClean="0"/>
              <a:t> </a:t>
            </a:r>
            <a:r>
              <a:rPr lang="en-US" sz="3600" dirty="0" err="1" smtClean="0"/>
              <a:t>Burasy</a:t>
            </a:r>
            <a:r>
              <a:rPr lang="en-US" sz="3600" dirty="0" smtClean="0"/>
              <a:t>.</a:t>
            </a:r>
            <a:endParaRPr lang="ru-RU"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0768"/>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571480"/>
            <a:ext cx="7772400" cy="5448320"/>
          </a:xfrm>
        </p:spPr>
        <p:txBody>
          <a:bodyPr>
            <a:normAutofit/>
          </a:bodyPr>
          <a:lstStyle/>
          <a:p>
            <a:pPr algn="just"/>
            <a:r>
              <a:rPr lang="en-US" sz="3200" b="1" dirty="0" smtClean="0"/>
              <a:t>Moss swamp - a unique landscape complex of southern forest steppe of Saratov region and the entire southern forest steppe of the Volga Upland.</a:t>
            </a:r>
            <a:endParaRPr lang="ru-RU"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3454562"/>
            <a:ext cx="3960440" cy="292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2040" y="3663994"/>
            <a:ext cx="3954015" cy="250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571480"/>
            <a:ext cx="7772400" cy="5448320"/>
          </a:xfrm>
        </p:spPr>
        <p:txBody>
          <a:bodyPr>
            <a:normAutofit/>
          </a:bodyPr>
          <a:lstStyle/>
          <a:p>
            <a:pPr algn="just"/>
            <a:r>
              <a:rPr lang="en-US" sz="3200" b="1" dirty="0" smtClean="0"/>
              <a:t>Natural </a:t>
            </a:r>
            <a:r>
              <a:rPr lang="en-US" sz="3200" b="1" dirty="0" err="1" smtClean="0"/>
              <a:t>microreserves</a:t>
            </a:r>
            <a:r>
              <a:rPr lang="en-US" sz="3200" b="1" dirty="0" smtClean="0"/>
              <a:t> "moss swamp" is located on the territory of </a:t>
            </a:r>
            <a:r>
              <a:rPr lang="en-US" sz="3200" b="1" dirty="0" err="1" smtClean="0"/>
              <a:t>Novye</a:t>
            </a:r>
            <a:r>
              <a:rPr lang="en-US" sz="3200" b="1" dirty="0" smtClean="0"/>
              <a:t>  </a:t>
            </a:r>
            <a:r>
              <a:rPr lang="en-US" sz="3200" b="1" dirty="0" err="1" smtClean="0"/>
              <a:t>Burasy</a:t>
            </a:r>
            <a:r>
              <a:rPr lang="en-US" sz="3200" b="1" dirty="0" smtClean="0"/>
              <a:t> District between the villages </a:t>
            </a:r>
            <a:r>
              <a:rPr lang="en-US" sz="3200" b="1" dirty="0" err="1" smtClean="0"/>
              <a:t>Stantsiya</a:t>
            </a:r>
            <a:r>
              <a:rPr lang="en-US" sz="3200" b="1" dirty="0" smtClean="0"/>
              <a:t> </a:t>
            </a:r>
            <a:r>
              <a:rPr lang="en-US" sz="3200" b="1" dirty="0" err="1" smtClean="0"/>
              <a:t>Burasy</a:t>
            </a:r>
            <a:r>
              <a:rPr lang="en-US" sz="3200" b="1" dirty="0" smtClean="0"/>
              <a:t> and </a:t>
            </a:r>
            <a:r>
              <a:rPr lang="en-US" sz="3200" b="1" dirty="0" err="1" smtClean="0"/>
              <a:t>Ivanovka</a:t>
            </a:r>
            <a:r>
              <a:rPr lang="en-US" sz="3200" b="1" dirty="0" smtClean="0"/>
              <a:t>.</a:t>
            </a:r>
            <a:endParaRPr lang="ru-RU" sz="3200" b="1"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040" y="3328708"/>
            <a:ext cx="36484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3356992"/>
            <a:ext cx="4520031" cy="301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714356"/>
            <a:ext cx="7772400" cy="3218700"/>
          </a:xfrm>
        </p:spPr>
        <p:txBody>
          <a:bodyPr>
            <a:normAutofit/>
          </a:bodyPr>
          <a:lstStyle/>
          <a:p>
            <a:pPr algn="just"/>
            <a:r>
              <a:rPr lang="en-GB" sz="3200" b="1" dirty="0" smtClean="0"/>
              <a:t>The swamp is surrounded  by woodland, in which the main tree species are the common oak, birch warty, </a:t>
            </a:r>
            <a:r>
              <a:rPr lang="en-GB" sz="3200" b="1" dirty="0" err="1" smtClean="0"/>
              <a:t>Tilia</a:t>
            </a:r>
            <a:r>
              <a:rPr lang="en-GB" sz="3200" b="1" dirty="0" smtClean="0"/>
              <a:t> </a:t>
            </a:r>
            <a:r>
              <a:rPr lang="en-GB" sz="3200" b="1" dirty="0" err="1" smtClean="0"/>
              <a:t>cordata</a:t>
            </a:r>
            <a:r>
              <a:rPr lang="en-GB" sz="3200" b="1" dirty="0" smtClean="0"/>
              <a:t>. The grass layer present timothy grass, wild cornflower, and other plants.</a:t>
            </a:r>
            <a:endParaRPr lang="ru-RU" sz="3200" b="1"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88024" y="3645024"/>
            <a:ext cx="386343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3573016"/>
            <a:ext cx="424847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7772400" cy="792088"/>
          </a:xfrm>
        </p:spPr>
        <p:txBody>
          <a:bodyPr>
            <a:normAutofit/>
          </a:bodyPr>
          <a:lstStyle/>
          <a:p>
            <a:r>
              <a:rPr lang="ru-RU" dirty="0" smtClean="0"/>
              <a:t>               </a:t>
            </a:r>
            <a:r>
              <a:rPr lang="en-US" dirty="0" smtClean="0"/>
              <a:t>            </a:t>
            </a:r>
            <a:r>
              <a:rPr lang="en-US" b="1" dirty="0" smtClean="0"/>
              <a:t>Flora</a:t>
            </a:r>
            <a:endParaRPr lang="ru-RU" b="1" dirty="0"/>
          </a:p>
        </p:txBody>
      </p:sp>
      <p:pic>
        <p:nvPicPr>
          <p:cNvPr id="4" name="Содержимое 3" descr="растительность.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625065" y="3140968"/>
            <a:ext cx="2305375" cy="1800830"/>
          </a:xfrm>
        </p:spPr>
      </p:pic>
      <p:pic>
        <p:nvPicPr>
          <p:cNvPr id="6" name="Рисунок 5" descr="подмаренник.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4738358"/>
            <a:ext cx="2286463" cy="1951939"/>
          </a:xfrm>
          <a:prstGeom prst="rect">
            <a:avLst/>
          </a:prstGeom>
        </p:spPr>
      </p:pic>
      <p:pic>
        <p:nvPicPr>
          <p:cNvPr id="7" name="Рисунок 6" descr="василек.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4761828"/>
            <a:ext cx="2540000" cy="1905000"/>
          </a:xfrm>
          <a:prstGeom prst="rect">
            <a:avLst/>
          </a:prstGeom>
        </p:spPr>
      </p:pic>
      <p:pic>
        <p:nvPicPr>
          <p:cNvPr id="9" name="Рисунок 8" descr="тимофеевка.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1880" y="4694013"/>
            <a:ext cx="1728192" cy="1994010"/>
          </a:xfrm>
          <a:prstGeom prst="rect">
            <a:avLst/>
          </a:prstGeom>
        </p:spPr>
      </p:pic>
      <p:sp>
        <p:nvSpPr>
          <p:cNvPr id="3" name="Прямоугольник 2"/>
          <p:cNvSpPr/>
          <p:nvPr/>
        </p:nvSpPr>
        <p:spPr>
          <a:xfrm>
            <a:off x="467544" y="908720"/>
            <a:ext cx="8208912" cy="1569660"/>
          </a:xfrm>
          <a:prstGeom prst="rect">
            <a:avLst/>
          </a:prstGeom>
        </p:spPr>
        <p:txBody>
          <a:bodyPr wrap="square">
            <a:spAutoFit/>
          </a:bodyPr>
          <a:lstStyle/>
          <a:p>
            <a:pPr algn="ctr"/>
            <a:r>
              <a:rPr lang="en-US" sz="2400" b="1" dirty="0"/>
              <a:t>There is dense bubble sedge everywhere, somewhere there is  </a:t>
            </a:r>
            <a:r>
              <a:rPr lang="en-US" sz="2400" b="1" dirty="0" err="1"/>
              <a:t>Potentilla</a:t>
            </a:r>
            <a:r>
              <a:rPr lang="en-US" sz="2400" b="1" dirty="0"/>
              <a:t> marsh bedstraw and many other marsh grasses. Within the reserve live about 150 species of birds, rodents, mammals and others.</a:t>
            </a:r>
            <a:endParaRPr lang="ru-RU" sz="2400" b="1" dirty="0"/>
          </a:p>
        </p:txBody>
      </p:sp>
      <p:pic>
        <p:nvPicPr>
          <p:cNvPr id="614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63502" y="3111138"/>
            <a:ext cx="2943650" cy="179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930440" y="3140968"/>
            <a:ext cx="2753126" cy="176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smtClean="0"/>
              <a:t>                 </a:t>
            </a:r>
            <a:r>
              <a:rPr lang="en-US" b="1" dirty="0" smtClean="0"/>
              <a:t>        Fauna</a:t>
            </a:r>
            <a:endParaRPr lang="ru-RU" b="1" dirty="0"/>
          </a:p>
        </p:txBody>
      </p:sp>
      <p:sp>
        <p:nvSpPr>
          <p:cNvPr id="3" name="Содержимое 2"/>
          <p:cNvSpPr>
            <a:spLocks noGrp="1"/>
          </p:cNvSpPr>
          <p:nvPr>
            <p:ph sz="quarter" idx="1"/>
          </p:nvPr>
        </p:nvSpPr>
        <p:spPr>
          <a:xfrm>
            <a:off x="914400" y="1196752"/>
            <a:ext cx="7772400" cy="5328592"/>
          </a:xfrm>
        </p:spPr>
        <p:txBody>
          <a:bodyPr>
            <a:normAutofit fontScale="92500" lnSpcReduction="10000"/>
          </a:bodyPr>
          <a:lstStyle/>
          <a:p>
            <a:pPr algn="just"/>
            <a:r>
              <a:rPr lang="en-US" dirty="0" smtClean="0"/>
              <a:t>Within the reserve about 150 species of birds, rodents, mammals live.</a:t>
            </a:r>
          </a:p>
          <a:p>
            <a:pPr algn="just"/>
            <a:r>
              <a:rPr lang="en-US" dirty="0" smtClean="0"/>
              <a:t>Fauna forests immediately adjacent to the swamp is rich. It provides a variety of food resources and shelter. </a:t>
            </a:r>
            <a:r>
              <a:rPr lang="en-US" dirty="0" err="1" smtClean="0"/>
              <a:t>Faunistic</a:t>
            </a:r>
            <a:r>
              <a:rPr lang="en-US" dirty="0" smtClean="0"/>
              <a:t> composition of amphibians and reptiles wide environmental terms. </a:t>
            </a:r>
          </a:p>
          <a:p>
            <a:pPr algn="just"/>
            <a:r>
              <a:rPr lang="en-US" dirty="0" smtClean="0"/>
              <a:t>In forest areas with high moisture and significant development of grass cover moor frog lives. Here dwells the representative of the tailed amphibians - common newt. On the forest roads are common meeting green toad and common spade foot, at least in small forest ponds </a:t>
            </a:r>
            <a:r>
              <a:rPr lang="en-US" dirty="0"/>
              <a:t>European fire-bellied </a:t>
            </a:r>
            <a:r>
              <a:rPr lang="en-US" dirty="0" smtClean="0"/>
              <a:t>toads can be seen. </a:t>
            </a:r>
          </a:p>
          <a:p>
            <a:pPr algn="just"/>
            <a:r>
              <a:rPr lang="en-US" dirty="0" smtClean="0"/>
              <a:t>Among the semi-aquatic reptiles </a:t>
            </a:r>
            <a:r>
              <a:rPr lang="en-US" dirty="0"/>
              <a:t>largest grass </a:t>
            </a:r>
            <a:r>
              <a:rPr lang="en-US" dirty="0" smtClean="0"/>
              <a:t>snake dominate. There are also adders. </a:t>
            </a:r>
          </a:p>
          <a:p>
            <a:pPr algn="just"/>
            <a:r>
              <a:rPr lang="en-US" dirty="0" smtClean="0"/>
              <a:t>The lizard fauna is presented by a sand lizard. </a:t>
            </a:r>
          </a:p>
          <a:p>
            <a:pPr algn="just"/>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r>
              <a:rPr lang="ru-RU" b="1" dirty="0" smtClean="0"/>
              <a:t>                       </a:t>
            </a:r>
            <a:r>
              <a:rPr lang="en-US" b="1" dirty="0" smtClean="0"/>
              <a:t>Adder </a:t>
            </a:r>
            <a:r>
              <a:rPr lang="ru-RU" b="1" dirty="0" smtClean="0"/>
              <a:t>  </a:t>
            </a:r>
            <a:endParaRPr lang="ru-RU" b="1" dirty="0"/>
          </a:p>
        </p:txBody>
      </p:sp>
      <p:pic>
        <p:nvPicPr>
          <p:cNvPr id="6" name="Содержимое 5" descr="ужик.jpg"/>
          <p:cNvPicPr>
            <a:picLocks noGrp="1" noChangeAspect="1"/>
          </p:cNvPicPr>
          <p:nvPr>
            <p:ph sz="quarter" idx="1"/>
          </p:nvPr>
        </p:nvPicPr>
        <p:blipFill>
          <a:blip r:embed="rId2" cstate="print"/>
          <a:stretch>
            <a:fillRect/>
          </a:stretch>
        </p:blipFill>
        <p:spPr>
          <a:xfrm>
            <a:off x="1500166" y="1500174"/>
            <a:ext cx="5786478" cy="450059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011222"/>
          </a:xfrm>
        </p:spPr>
        <p:txBody>
          <a:bodyPr/>
          <a:lstStyle/>
          <a:p>
            <a:r>
              <a:rPr lang="en-US" b="1" dirty="0" smtClean="0"/>
              <a:t>                   </a:t>
            </a:r>
            <a:r>
              <a:rPr lang="ru-RU" b="1" dirty="0" smtClean="0"/>
              <a:t> </a:t>
            </a:r>
            <a:r>
              <a:rPr lang="en-GB" b="1" dirty="0" smtClean="0"/>
              <a:t>Moor frog</a:t>
            </a:r>
            <a:endParaRPr lang="ru-RU" b="1" dirty="0"/>
          </a:p>
        </p:txBody>
      </p:sp>
      <p:pic>
        <p:nvPicPr>
          <p:cNvPr id="4" name="Содержимое 3" descr="лягушка.jpg"/>
          <p:cNvPicPr>
            <a:picLocks noGrp="1" noChangeAspect="1"/>
          </p:cNvPicPr>
          <p:nvPr>
            <p:ph sz="quarter" idx="1"/>
          </p:nvPr>
        </p:nvPicPr>
        <p:blipFill>
          <a:blip r:embed="rId2" cstate="print"/>
          <a:stretch>
            <a:fillRect/>
          </a:stretch>
        </p:blipFill>
        <p:spPr>
          <a:xfrm>
            <a:off x="2143108" y="2000240"/>
            <a:ext cx="4429156" cy="335758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261</TotalTime>
  <Words>541</Words>
  <Application>Microsoft Office PowerPoint</Application>
  <PresentationFormat>Экран (4:3)</PresentationFormat>
  <Paragraphs>38</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Справедливость</vt:lpstr>
      <vt:lpstr>The Moss Swamp,  a Relic Natural Monument</vt:lpstr>
      <vt:lpstr>Презентация PowerPoint</vt:lpstr>
      <vt:lpstr>Презентация PowerPoint</vt:lpstr>
      <vt:lpstr>Презентация PowerPoint</vt:lpstr>
      <vt:lpstr>Презентация PowerPoint</vt:lpstr>
      <vt:lpstr>                           Flora</vt:lpstr>
      <vt:lpstr>                         Fauna</vt:lpstr>
      <vt:lpstr>                       Adder   </vt:lpstr>
      <vt:lpstr>                    Moor frog</vt:lpstr>
      <vt:lpstr>                  Sand lizard</vt:lpstr>
      <vt:lpstr>Birds</vt:lpstr>
      <vt:lpstr>                      Oriole</vt:lpstr>
      <vt:lpstr>                        Finch</vt:lpstr>
      <vt:lpstr>                          Siskin  </vt:lpstr>
      <vt:lpstr>Презентация PowerPoint</vt:lpstr>
      <vt:lpstr>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Заветными тропами истории. Кудеярова пещера.</dc:title>
  <cp:lastModifiedBy>Admin</cp:lastModifiedBy>
  <cp:revision>31</cp:revision>
  <dcterms:modified xsi:type="dcterms:W3CDTF">2018-01-14T19:13:51Z</dcterms:modified>
</cp:coreProperties>
</file>