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5" r:id="rId3"/>
    <p:sldId id="257" r:id="rId4"/>
    <p:sldId id="267" r:id="rId5"/>
    <p:sldId id="258" r:id="rId6"/>
    <p:sldId id="266" r:id="rId7"/>
    <p:sldId id="268" r:id="rId8"/>
    <p:sldId id="269" r:id="rId9"/>
    <p:sldId id="270"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90"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54FB224-6F33-4A87-B8FF-6876A2F60E3A}"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342870-5D79-447D-B63B-2039C7B17039}"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54FB224-6F33-4A87-B8FF-6876A2F60E3A}"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342870-5D79-447D-B63B-2039C7B1703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4FB224-6F33-4A87-B8FF-6876A2F60E3A}"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342870-5D79-447D-B63B-2039C7B1703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4FB224-6F33-4A87-B8FF-6876A2F60E3A}"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342870-5D79-447D-B63B-2039C7B1703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4FB224-6F33-4A87-B8FF-6876A2F60E3A}" type="datetimeFigureOut">
              <a:rPr lang="ru-RU" smtClean="0"/>
              <a:t>14.01.2018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9342870-5D79-447D-B63B-2039C7B1703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4FB224-6F33-4A87-B8FF-6876A2F60E3A}" type="datetimeFigureOut">
              <a:rPr lang="ru-RU" smtClean="0"/>
              <a:t>14.01.2018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342870-5D79-447D-B63B-2039C7B17039}"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54FB224-6F33-4A87-B8FF-6876A2F60E3A}" type="datetimeFigureOut">
              <a:rPr lang="ru-RU" smtClean="0"/>
              <a:t>14.01.2018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9342870-5D79-447D-B63B-2039C7B17039}"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54FB224-6F33-4A87-B8FF-6876A2F60E3A}" type="datetimeFigureOut">
              <a:rPr lang="ru-RU" smtClean="0"/>
              <a:t>14.01.2018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9342870-5D79-447D-B63B-2039C7B1703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FB224-6F33-4A87-B8FF-6876A2F60E3A}" type="datetimeFigureOut">
              <a:rPr lang="ru-RU" smtClean="0"/>
              <a:t>14.01.2018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9342870-5D79-447D-B63B-2039C7B1703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4FB224-6F33-4A87-B8FF-6876A2F60E3A}" type="datetimeFigureOut">
              <a:rPr lang="ru-RU" smtClean="0"/>
              <a:t>14.01.2018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342870-5D79-447D-B63B-2039C7B1703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4FB224-6F33-4A87-B8FF-6876A2F60E3A}" type="datetimeFigureOut">
              <a:rPr lang="ru-RU" smtClean="0"/>
              <a:t>14.01.2018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9342870-5D79-447D-B63B-2039C7B17039}"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54FB224-6F33-4A87-B8FF-6876A2F60E3A}" type="datetimeFigureOut">
              <a:rPr lang="ru-RU" smtClean="0"/>
              <a:t>14.01.2018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9342870-5D79-447D-B63B-2039C7B1703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hyperlink" Target="https://megaribolov.ru/index.php/entsiklopediya-rybolova/opisanie-vodoemov/opisanie-rek/1704-reka-kho" TargetMode="External"/><Relationship Id="rId2" Type="http://schemas.openxmlformats.org/officeDocument/2006/relationships/hyperlink" Target="http://wikirtishchevo.shoutwiki.com/wiki/&#1061;&#1086;&#1087;&#1105;&#1088;" TargetMode="External"/><Relationship Id="rId1" Type="http://schemas.openxmlformats.org/officeDocument/2006/relationships/slideLayout" Target="../slideLayouts/slideLayout2.xml"/><Relationship Id="rId4" Type="http://schemas.openxmlformats.org/officeDocument/2006/relationships/hyperlink" Target="https://ru.wikipedia.org/wik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67944" y="4869160"/>
            <a:ext cx="4896544" cy="1800341"/>
          </a:xfrm>
        </p:spPr>
        <p:txBody>
          <a:bodyPr>
            <a:normAutofit fontScale="77500" lnSpcReduction="20000"/>
          </a:bodyPr>
          <a:lstStyle/>
          <a:p>
            <a:pPr algn="r"/>
            <a:r>
              <a:rPr lang="ru-RU" b="1" dirty="0">
                <a:solidFill>
                  <a:srgbClr val="FF0000"/>
                </a:solidFill>
                <a:latin typeface="Times New Roman" pitchFamily="18" charset="0"/>
                <a:cs typeface="Times New Roman" pitchFamily="18" charset="0"/>
              </a:rPr>
              <a:t>Презентация на английском языке</a:t>
            </a:r>
          </a:p>
          <a:p>
            <a:pPr algn="r"/>
            <a:r>
              <a:rPr lang="ru-RU" b="1" dirty="0" smtClean="0">
                <a:solidFill>
                  <a:srgbClr val="FF0000"/>
                </a:solidFill>
                <a:latin typeface="Times New Roman" pitchFamily="18" charset="0"/>
                <a:cs typeface="Times New Roman" pitchFamily="18" charset="0"/>
              </a:rPr>
              <a:t>Симонян Полины,</a:t>
            </a:r>
            <a:endParaRPr lang="ru-RU" b="1" dirty="0">
              <a:solidFill>
                <a:srgbClr val="FF0000"/>
              </a:solidFill>
              <a:latin typeface="Times New Roman" pitchFamily="18" charset="0"/>
              <a:cs typeface="Times New Roman" pitchFamily="18" charset="0"/>
            </a:endParaRPr>
          </a:p>
          <a:p>
            <a:pPr algn="r"/>
            <a:r>
              <a:rPr lang="ru-RU" b="1" dirty="0">
                <a:solidFill>
                  <a:srgbClr val="FF0000"/>
                </a:solidFill>
                <a:latin typeface="Times New Roman" pitchFamily="18" charset="0"/>
                <a:cs typeface="Times New Roman" pitchFamily="18" charset="0"/>
              </a:rPr>
              <a:t> учащейся МОУ «СОШ с. Тепловка </a:t>
            </a:r>
            <a:r>
              <a:rPr lang="ru-RU" b="1" dirty="0" err="1">
                <a:solidFill>
                  <a:srgbClr val="FF0000"/>
                </a:solidFill>
                <a:latin typeface="Times New Roman" pitchFamily="18" charset="0"/>
                <a:cs typeface="Times New Roman" pitchFamily="18" charset="0"/>
              </a:rPr>
              <a:t>Новобурасского</a:t>
            </a:r>
            <a:r>
              <a:rPr lang="ru-RU" b="1" dirty="0">
                <a:solidFill>
                  <a:srgbClr val="FF0000"/>
                </a:solidFill>
                <a:latin typeface="Times New Roman" pitchFamily="18" charset="0"/>
                <a:cs typeface="Times New Roman" pitchFamily="18" charset="0"/>
              </a:rPr>
              <a:t> района Саратовской области»</a:t>
            </a:r>
          </a:p>
          <a:p>
            <a:pPr algn="r"/>
            <a:r>
              <a:rPr lang="ru-RU" b="1" dirty="0">
                <a:solidFill>
                  <a:srgbClr val="FF0000"/>
                </a:solidFill>
                <a:latin typeface="Times New Roman" pitchFamily="18" charset="0"/>
                <a:cs typeface="Times New Roman" pitchFamily="18" charset="0"/>
              </a:rPr>
              <a:t>Руководитель Кожохина Мария Анатольевна</a:t>
            </a:r>
          </a:p>
        </p:txBody>
      </p:sp>
      <p:sp>
        <p:nvSpPr>
          <p:cNvPr id="2" name="Заголовок 1"/>
          <p:cNvSpPr>
            <a:spLocks noGrp="1"/>
          </p:cNvSpPr>
          <p:nvPr>
            <p:ph type="ctrTitle"/>
          </p:nvPr>
        </p:nvSpPr>
        <p:spPr>
          <a:xfrm>
            <a:off x="179513" y="3913089"/>
            <a:ext cx="7813420" cy="1012368"/>
          </a:xfrm>
        </p:spPr>
        <p:txBody>
          <a:bodyPr/>
          <a:lstStyle/>
          <a:p>
            <a:pPr marL="182880" indent="0">
              <a:buNone/>
            </a:pPr>
            <a:r>
              <a:rPr lang="en-US" dirty="0" smtClean="0">
                <a:solidFill>
                  <a:srgbClr val="7030A0"/>
                </a:solidFill>
              </a:rPr>
              <a:t>The Unique River Hopper</a:t>
            </a:r>
            <a:endParaRPr lang="ru-RU" dirty="0">
              <a:solidFill>
                <a:srgbClr val="7030A0"/>
              </a:solidFill>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132657"/>
            <a:ext cx="4199983" cy="276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052736"/>
            <a:ext cx="4125839" cy="309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47393" y="112415"/>
            <a:ext cx="4572000" cy="923330"/>
          </a:xfrm>
          <a:prstGeom prst="rect">
            <a:avLst/>
          </a:prstGeom>
        </p:spPr>
        <p:txBody>
          <a:bodyPr>
            <a:spAutoFit/>
          </a:bodyPr>
          <a:lstStyle/>
          <a:p>
            <a:pPr algn="ctr"/>
            <a:r>
              <a:rPr lang="ru-RU" b="1" dirty="0" smtClean="0"/>
              <a:t>Региональный интернет-конкурс творческих работ</a:t>
            </a:r>
          </a:p>
          <a:p>
            <a:pPr algn="ctr"/>
            <a:r>
              <a:rPr lang="ru-RU" b="1" dirty="0" smtClean="0"/>
              <a:t> «Экологические тропинки»</a:t>
            </a:r>
            <a:endParaRPr lang="ru-RU" b="1" dirty="0"/>
          </a:p>
        </p:txBody>
      </p:sp>
    </p:spTree>
    <p:extLst>
      <p:ext uri="{BB962C8B-B14F-4D97-AF65-F5344CB8AC3E}">
        <p14:creationId xmlns:p14="http://schemas.microsoft.com/office/powerpoint/2010/main" val="383802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0"/>
            <a:ext cx="5688632" cy="1484784"/>
          </a:xfrm>
        </p:spPr>
        <p:txBody>
          <a:bodyPr/>
          <a:lstStyle/>
          <a:p>
            <a:pPr marL="0" indent="0" algn="ctr">
              <a:buNone/>
            </a:pPr>
            <a:r>
              <a:rPr lang="en-US" dirty="0" smtClean="0">
                <a:solidFill>
                  <a:srgbClr val="0070C0"/>
                </a:solidFill>
              </a:rPr>
              <a:t>Ecological situation</a:t>
            </a:r>
            <a:endParaRPr lang="ru-RU" dirty="0">
              <a:solidFill>
                <a:srgbClr val="0070C0"/>
              </a:solidFill>
            </a:endParaRPr>
          </a:p>
        </p:txBody>
      </p:sp>
      <p:sp>
        <p:nvSpPr>
          <p:cNvPr id="3" name="Объект 2"/>
          <p:cNvSpPr>
            <a:spLocks noGrp="1"/>
          </p:cNvSpPr>
          <p:nvPr>
            <p:ph sz="quarter" idx="13"/>
          </p:nvPr>
        </p:nvSpPr>
        <p:spPr>
          <a:xfrm>
            <a:off x="251520" y="4653136"/>
            <a:ext cx="8496944" cy="1944216"/>
          </a:xfrm>
        </p:spPr>
        <p:txBody>
          <a:bodyPr>
            <a:normAutofit/>
          </a:bodyPr>
          <a:lstStyle/>
          <a:p>
            <a:pPr marL="45720" indent="0" algn="ctr">
              <a:buNone/>
            </a:pPr>
            <a:r>
              <a:rPr lang="en-US" b="1" dirty="0" smtClean="0"/>
              <a:t>Nowadays the ecological situation of the Hopper River is </a:t>
            </a:r>
            <a:r>
              <a:rPr lang="en-US" b="1" dirty="0"/>
              <a:t>not </a:t>
            </a:r>
            <a:r>
              <a:rPr lang="en-US" b="1" dirty="0" err="1" smtClean="0"/>
              <a:t>favourable</a:t>
            </a:r>
            <a:r>
              <a:rPr lang="en-US" b="1" dirty="0" smtClean="0"/>
              <a:t>. There are tree piles, especially near </a:t>
            </a:r>
            <a:r>
              <a:rPr lang="en-US" b="1" dirty="0" err="1" smtClean="0"/>
              <a:t>Balashov</a:t>
            </a:r>
            <a:r>
              <a:rPr lang="en-US" b="1" dirty="0" smtClean="0"/>
              <a:t>, which destroy the river bed. The pollution of oil is fixed in recent years. The pollution of ammonia is denoted in </a:t>
            </a:r>
            <a:r>
              <a:rPr lang="en-US" b="1" dirty="0" err="1" smtClean="0"/>
              <a:t>Arkadak</a:t>
            </a:r>
            <a:r>
              <a:rPr lang="en-US" b="1" dirty="0" smtClean="0"/>
              <a:t> and </a:t>
            </a:r>
            <a:r>
              <a:rPr lang="en-US" b="1" dirty="0" err="1" smtClean="0"/>
              <a:t>Balashov</a:t>
            </a:r>
            <a:r>
              <a:rPr lang="en-US" b="1" dirty="0" smtClean="0"/>
              <a:t> Districts.</a:t>
            </a:r>
            <a:endParaRPr lang="ru-RU" b="1" dirty="0"/>
          </a:p>
          <a:p>
            <a:pPr algn="ctr"/>
            <a:endParaRPr lang="ru-RU" b="1"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692696"/>
            <a:ext cx="3941168" cy="262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5976" y="679117"/>
            <a:ext cx="2887588" cy="216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2858387"/>
            <a:ext cx="240628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86500" y="2267253"/>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03234" y="2621241"/>
            <a:ext cx="3744416" cy="210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35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6512511" cy="1143000"/>
          </a:xfrm>
        </p:spPr>
        <p:txBody>
          <a:bodyPr/>
          <a:lstStyle/>
          <a:p>
            <a:pPr marL="0" indent="0" algn="ctr">
              <a:buNone/>
            </a:pPr>
            <a:r>
              <a:rPr lang="en-US" dirty="0" smtClean="0">
                <a:solidFill>
                  <a:srgbClr val="0070C0"/>
                </a:solidFill>
              </a:rPr>
              <a:t>Internet-resources</a:t>
            </a:r>
            <a:endParaRPr lang="ru-RU" dirty="0">
              <a:solidFill>
                <a:srgbClr val="0070C0"/>
              </a:solidFill>
            </a:endParaRPr>
          </a:p>
        </p:txBody>
      </p:sp>
      <p:sp>
        <p:nvSpPr>
          <p:cNvPr id="3" name="Объект 2"/>
          <p:cNvSpPr>
            <a:spLocks noGrp="1"/>
          </p:cNvSpPr>
          <p:nvPr>
            <p:ph sz="quarter" idx="13"/>
          </p:nvPr>
        </p:nvSpPr>
        <p:spPr>
          <a:xfrm>
            <a:off x="1115616" y="1340768"/>
            <a:ext cx="6400800" cy="3474720"/>
          </a:xfrm>
        </p:spPr>
        <p:txBody>
          <a:bodyPr>
            <a:normAutofit/>
          </a:bodyPr>
          <a:lstStyle/>
          <a:p>
            <a:r>
              <a:rPr lang="en-US" dirty="0">
                <a:hlinkClick r:id="rId2"/>
              </a:rPr>
              <a:t>http://wikirtishchevo.shoutwiki.com/wiki/</a:t>
            </a:r>
            <a:r>
              <a:rPr lang="ru-RU" dirty="0" err="1" smtClean="0">
                <a:hlinkClick r:id="rId2"/>
              </a:rPr>
              <a:t>Хопёр</a:t>
            </a:r>
            <a:endParaRPr lang="ru-RU" dirty="0" smtClean="0"/>
          </a:p>
          <a:p>
            <a:r>
              <a:rPr lang="en-US" dirty="0">
                <a:hlinkClick r:id="rId3"/>
              </a:rPr>
              <a:t>https://</a:t>
            </a:r>
            <a:r>
              <a:rPr lang="en-US" dirty="0" smtClean="0">
                <a:hlinkClick r:id="rId3"/>
              </a:rPr>
              <a:t>megaribolov.ru/index.php/entsiklopediya-rybolova/opisanie-vodoemov/opisanie-rek/1704-reka-kho</a:t>
            </a:r>
            <a:endParaRPr lang="ru-RU" dirty="0" smtClean="0"/>
          </a:p>
          <a:p>
            <a:r>
              <a:rPr lang="en-US" dirty="0">
                <a:hlinkClick r:id="rId4"/>
              </a:rPr>
              <a:t>https://ru.wikipedia.org/wiki</a:t>
            </a:r>
            <a:r>
              <a:rPr lang="en-US" dirty="0" smtClean="0">
                <a:hlinkClick r:id="rId4"/>
              </a:rPr>
              <a:t>/</a:t>
            </a:r>
            <a:endParaRPr lang="en-US" dirty="0" smtClean="0"/>
          </a:p>
          <a:p>
            <a:r>
              <a:rPr lang="en-US" u="sng" dirty="0">
                <a:solidFill>
                  <a:srgbClr val="33E9ED"/>
                </a:solidFill>
              </a:rPr>
              <a:t>https://</a:t>
            </a:r>
            <a:r>
              <a:rPr lang="en-US" u="sng" dirty="0" smtClean="0">
                <a:solidFill>
                  <a:srgbClr val="33E9ED"/>
                </a:solidFill>
              </a:rPr>
              <a:t>yandex.ru/images</a:t>
            </a:r>
            <a:endParaRPr lang="ru-RU" u="sng" dirty="0">
              <a:solidFill>
                <a:srgbClr val="33E9ED"/>
              </a:solidFill>
            </a:endParaRPr>
          </a:p>
        </p:txBody>
      </p:sp>
    </p:spTree>
    <p:extLst>
      <p:ext uri="{BB962C8B-B14F-4D97-AF65-F5344CB8AC3E}">
        <p14:creationId xmlns:p14="http://schemas.microsoft.com/office/powerpoint/2010/main" val="1712821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404664"/>
            <a:ext cx="6512511" cy="720080"/>
          </a:xfrm>
        </p:spPr>
        <p:txBody>
          <a:bodyPr/>
          <a:lstStyle/>
          <a:p>
            <a:pPr marL="0" indent="0" algn="ctr">
              <a:buNone/>
            </a:pPr>
            <a:r>
              <a:rPr lang="en-US" dirty="0" smtClean="0">
                <a:solidFill>
                  <a:srgbClr val="0070C0"/>
                </a:solidFill>
              </a:rPr>
              <a:t>The legend</a:t>
            </a:r>
            <a:endParaRPr lang="ru-RU" dirty="0">
              <a:solidFill>
                <a:srgbClr val="0070C0"/>
              </a:solidFill>
            </a:endParaRPr>
          </a:p>
        </p:txBody>
      </p:sp>
      <p:sp>
        <p:nvSpPr>
          <p:cNvPr id="3" name="Объект 2"/>
          <p:cNvSpPr>
            <a:spLocks noGrp="1"/>
          </p:cNvSpPr>
          <p:nvPr>
            <p:ph sz="quarter" idx="13"/>
          </p:nvPr>
        </p:nvSpPr>
        <p:spPr>
          <a:xfrm>
            <a:off x="251520" y="1196752"/>
            <a:ext cx="8424936" cy="2448272"/>
          </a:xfrm>
        </p:spPr>
        <p:txBody>
          <a:bodyPr>
            <a:normAutofit fontScale="85000" lnSpcReduction="20000"/>
          </a:bodyPr>
          <a:lstStyle/>
          <a:p>
            <a:pPr marL="45720" indent="0" algn="ctr">
              <a:buNone/>
            </a:pPr>
            <a:r>
              <a:rPr lang="en-US" b="1" dirty="0" smtClean="0"/>
              <a:t>The Hopper rises from the central part of Penza Region, flows on Volga Upland to the south-west and then into the Don. </a:t>
            </a:r>
          </a:p>
          <a:p>
            <a:pPr marL="45720" indent="0" algn="ctr">
              <a:buNone/>
            </a:pPr>
            <a:r>
              <a:rPr lang="en-US" b="1" dirty="0" smtClean="0"/>
              <a:t>According to the legend there lived an old man Hopper. Once he walked through the steppe and saw twelve springs spurted from under the ground. The old man took a spade and connected all the springs in one. He built a mill on this place and made flour for the peasants from neighboring villages. Then the river got his name.</a:t>
            </a:r>
          </a:p>
          <a:p>
            <a:pPr marL="45720" indent="0" algn="ctr">
              <a:buNone/>
            </a:pPr>
            <a:r>
              <a:rPr lang="en-US" b="1" dirty="0" smtClean="0"/>
              <a:t>At the source of the river near the village </a:t>
            </a:r>
            <a:r>
              <a:rPr lang="en-US" b="1" dirty="0" err="1" smtClean="0"/>
              <a:t>Kuchki</a:t>
            </a:r>
            <a:r>
              <a:rPr lang="en-US" b="1" dirty="0" smtClean="0"/>
              <a:t> in Penza Region there is a monument to the old man Hopper.</a:t>
            </a:r>
          </a:p>
          <a:p>
            <a:endParaRPr lang="ru-RU" dirty="0"/>
          </a:p>
          <a:p>
            <a:endParaRPr lang="ru-RU" dirty="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3621798"/>
            <a:ext cx="457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3933056"/>
            <a:ext cx="3797206" cy="253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812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632"/>
            <a:ext cx="6512511" cy="936104"/>
          </a:xfrm>
        </p:spPr>
        <p:txBody>
          <a:bodyPr/>
          <a:lstStyle/>
          <a:p>
            <a:pPr marL="0" indent="0" algn="ctr">
              <a:buNone/>
            </a:pPr>
            <a:r>
              <a:rPr lang="en-US" dirty="0" smtClean="0">
                <a:solidFill>
                  <a:srgbClr val="0070C0"/>
                </a:solidFill>
              </a:rPr>
              <a:t>The Hopper as it is</a:t>
            </a:r>
            <a:endParaRPr lang="ru-RU" dirty="0">
              <a:solidFill>
                <a:srgbClr val="0070C0"/>
              </a:solidFill>
            </a:endParaRPr>
          </a:p>
        </p:txBody>
      </p:sp>
      <p:sp>
        <p:nvSpPr>
          <p:cNvPr id="3" name="Объект 2"/>
          <p:cNvSpPr>
            <a:spLocks noGrp="1"/>
          </p:cNvSpPr>
          <p:nvPr>
            <p:ph sz="quarter" idx="13"/>
          </p:nvPr>
        </p:nvSpPr>
        <p:spPr>
          <a:xfrm>
            <a:off x="467544" y="908720"/>
            <a:ext cx="8280920" cy="5688632"/>
          </a:xfrm>
        </p:spPr>
        <p:txBody>
          <a:bodyPr>
            <a:normAutofit fontScale="92500" lnSpcReduction="20000"/>
          </a:bodyPr>
          <a:lstStyle/>
          <a:p>
            <a:pPr marL="45720" indent="0" algn="r">
              <a:spcBef>
                <a:spcPts val="0"/>
              </a:spcBef>
              <a:spcAft>
                <a:spcPts val="0"/>
              </a:spcAft>
              <a:buNone/>
            </a:pPr>
            <a:r>
              <a:rPr lang="en-US" b="1" dirty="0" smtClean="0">
                <a:latin typeface="Times New Roman" pitchFamily="18" charset="0"/>
                <a:cs typeface="Times New Roman" pitchFamily="18" charset="0"/>
              </a:rPr>
              <a:t>The Hopper is a large river </a:t>
            </a:r>
          </a:p>
          <a:p>
            <a:pPr marL="45720" indent="0" algn="r">
              <a:spcBef>
                <a:spcPts val="0"/>
              </a:spcBef>
              <a:spcAft>
                <a:spcPts val="0"/>
              </a:spcAft>
              <a:buNone/>
            </a:pPr>
            <a:r>
              <a:rPr lang="en-US" b="1" dirty="0" smtClean="0">
                <a:latin typeface="Times New Roman" pitchFamily="18" charset="0"/>
                <a:cs typeface="Times New Roman" pitchFamily="18" charset="0"/>
              </a:rPr>
              <a:t>in Penza, Saratov, Voronezh </a:t>
            </a:r>
          </a:p>
          <a:p>
            <a:pPr marL="45720" indent="0" algn="r">
              <a:spcBef>
                <a:spcPts val="0"/>
              </a:spcBef>
              <a:spcAft>
                <a:spcPts val="0"/>
              </a:spcAft>
              <a:buNone/>
            </a:pPr>
            <a:r>
              <a:rPr lang="en-US" b="1" dirty="0" smtClean="0">
                <a:latin typeface="Times New Roman" pitchFamily="18" charset="0"/>
                <a:cs typeface="Times New Roman" pitchFamily="18" charset="0"/>
              </a:rPr>
              <a:t>and Volgograd Regions of Russia. </a:t>
            </a:r>
          </a:p>
          <a:p>
            <a:pPr marL="45720" indent="0" algn="r">
              <a:spcBef>
                <a:spcPts val="0"/>
              </a:spcBef>
              <a:spcAft>
                <a:spcPts val="0"/>
              </a:spcAft>
              <a:buNone/>
            </a:pPr>
            <a:r>
              <a:rPr lang="en-US" b="1" dirty="0" smtClean="0">
                <a:latin typeface="Times New Roman" pitchFamily="18" charset="0"/>
                <a:cs typeface="Times New Roman" pitchFamily="18" charset="0"/>
              </a:rPr>
              <a:t>It is the largest left stream of  the Don.</a:t>
            </a:r>
          </a:p>
          <a:p>
            <a:pPr marL="45720" indent="0">
              <a:spcBef>
                <a:spcPts val="0"/>
              </a:spcBef>
              <a:spcAft>
                <a:spcPts val="0"/>
              </a:spcAft>
              <a:buNone/>
            </a:pPr>
            <a:endParaRPr lang="en-US" b="1" dirty="0" smtClean="0">
              <a:latin typeface="Times New Roman" pitchFamily="18" charset="0"/>
              <a:cs typeface="Times New Roman" pitchFamily="18" charset="0"/>
            </a:endParaRPr>
          </a:p>
          <a:p>
            <a:pPr marL="45720" indent="0">
              <a:buNone/>
            </a:pPr>
            <a:endParaRPr lang="en-US" dirty="0"/>
          </a:p>
          <a:p>
            <a:pPr marL="45720" indent="0">
              <a:buNone/>
            </a:pPr>
            <a:endParaRPr lang="en-US" dirty="0" smtClean="0"/>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Its length is </a:t>
            </a:r>
            <a:r>
              <a:rPr lang="ru-RU" b="1" dirty="0" smtClean="0">
                <a:latin typeface="Times New Roman" pitchFamily="18" charset="0"/>
                <a:cs typeface="Times New Roman" pitchFamily="18" charset="0"/>
              </a:rPr>
              <a:t>980 </a:t>
            </a:r>
            <a:r>
              <a:rPr lang="en-US" b="1" dirty="0" smtClean="0">
                <a:latin typeface="Times New Roman" pitchFamily="18" charset="0"/>
                <a:cs typeface="Times New Roman" pitchFamily="18" charset="0"/>
              </a:rPr>
              <a:t>km</a:t>
            </a:r>
            <a:r>
              <a:rPr lang="ru-RU"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the square of the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river basin is </a:t>
            </a:r>
            <a:r>
              <a:rPr lang="ru-RU" b="1" dirty="0" smtClean="0">
                <a:latin typeface="Times New Roman" pitchFamily="18" charset="0"/>
                <a:cs typeface="Times New Roman" pitchFamily="18" charset="0"/>
              </a:rPr>
              <a:t>61 </a:t>
            </a:r>
            <a:r>
              <a:rPr lang="ru-RU" b="1" dirty="0">
                <a:latin typeface="Times New Roman" pitchFamily="18" charset="0"/>
                <a:cs typeface="Times New Roman" pitchFamily="18" charset="0"/>
              </a:rPr>
              <a:t>100 </a:t>
            </a:r>
            <a:r>
              <a:rPr lang="en-US" b="1" dirty="0" smtClean="0">
                <a:latin typeface="Times New Roman" pitchFamily="18" charset="0"/>
                <a:cs typeface="Times New Roman" pitchFamily="18" charset="0"/>
              </a:rPr>
              <a:t>km</a:t>
            </a:r>
            <a:r>
              <a:rPr lang="ru-RU" b="1" dirty="0" smtClean="0">
                <a:latin typeface="Times New Roman" pitchFamily="18" charset="0"/>
                <a:cs typeface="Times New Roman" pitchFamily="18" charset="0"/>
              </a:rPr>
              <a:t>²</a:t>
            </a:r>
            <a:r>
              <a:rPr lang="ru-RU"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The width of the river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is about 100 m and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the depth is 17m. The river is supplied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mainly with snow. The flood time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is in April and May.</a:t>
            </a: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It is totally covered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with ice in December. The bottom of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the river is sandy. The current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is quickly. There are a lot of lakes </a:t>
            </a:r>
          </a:p>
          <a:p>
            <a:pPr marL="45720" indent="0" algn="r">
              <a:lnSpc>
                <a:spcPct val="110000"/>
              </a:lnSpc>
              <a:spcBef>
                <a:spcPts val="0"/>
              </a:spcBef>
              <a:spcAft>
                <a:spcPts val="0"/>
              </a:spcAft>
              <a:buNone/>
            </a:pPr>
            <a:r>
              <a:rPr lang="en-US" b="1" dirty="0" smtClean="0">
                <a:latin typeface="Times New Roman" pitchFamily="18" charset="0"/>
                <a:cs typeface="Times New Roman" pitchFamily="18" charset="0"/>
              </a:rPr>
              <a:t>in the valley where the river flows.</a:t>
            </a:r>
            <a:endParaRPr lang="ru-RU"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539" y="4293096"/>
            <a:ext cx="4155241" cy="186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801" y="1052736"/>
            <a:ext cx="379671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99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460" y="188640"/>
            <a:ext cx="7560840" cy="1143000"/>
          </a:xfrm>
        </p:spPr>
        <p:txBody>
          <a:bodyPr/>
          <a:lstStyle/>
          <a:p>
            <a:pPr marL="0" indent="0">
              <a:buNone/>
            </a:pPr>
            <a:r>
              <a:rPr lang="en-US" dirty="0" smtClean="0">
                <a:solidFill>
                  <a:srgbClr val="0070C0"/>
                </a:solidFill>
              </a:rPr>
              <a:t>The towns</a:t>
            </a:r>
            <a:endParaRPr lang="ru-RU" dirty="0">
              <a:solidFill>
                <a:srgbClr val="0070C0"/>
              </a:solidFill>
            </a:endParaRPr>
          </a:p>
        </p:txBody>
      </p:sp>
      <p:sp>
        <p:nvSpPr>
          <p:cNvPr id="3" name="Объект 2"/>
          <p:cNvSpPr>
            <a:spLocks noGrp="1"/>
          </p:cNvSpPr>
          <p:nvPr>
            <p:ph sz="quarter" idx="13"/>
          </p:nvPr>
        </p:nvSpPr>
        <p:spPr>
          <a:xfrm>
            <a:off x="3068804" y="2636912"/>
            <a:ext cx="3879459" cy="1656184"/>
          </a:xfrm>
        </p:spPr>
        <p:txBody>
          <a:bodyPr>
            <a:normAutofit fontScale="92500" lnSpcReduction="20000"/>
          </a:bodyPr>
          <a:lstStyle/>
          <a:p>
            <a:pPr marL="45720" indent="0" algn="ctr">
              <a:spcBef>
                <a:spcPts val="0"/>
              </a:spcBef>
              <a:spcAft>
                <a:spcPts val="0"/>
              </a:spcAft>
              <a:buNone/>
            </a:pPr>
            <a:r>
              <a:rPr lang="en-US" b="1" dirty="0" smtClean="0"/>
              <a:t>There are such towns as </a:t>
            </a:r>
            <a:endParaRPr lang="ru-RU" b="1" dirty="0" smtClean="0"/>
          </a:p>
          <a:p>
            <a:pPr marL="45720" indent="0" algn="ctr">
              <a:spcBef>
                <a:spcPts val="0"/>
              </a:spcBef>
              <a:spcAft>
                <a:spcPts val="0"/>
              </a:spcAft>
              <a:buNone/>
            </a:pPr>
            <a:r>
              <a:rPr lang="en-US" b="1" dirty="0" err="1" smtClean="0"/>
              <a:t>Balashov</a:t>
            </a:r>
            <a:r>
              <a:rPr lang="en-US" b="1" dirty="0" smtClean="0"/>
              <a:t>, </a:t>
            </a:r>
            <a:r>
              <a:rPr lang="en-US" b="1" dirty="0" err="1"/>
              <a:t>Arkadak</a:t>
            </a:r>
            <a:r>
              <a:rPr lang="en-US" b="1" dirty="0"/>
              <a:t>, </a:t>
            </a:r>
            <a:endParaRPr lang="ru-RU" b="1" dirty="0" smtClean="0"/>
          </a:p>
          <a:p>
            <a:pPr marL="45720" indent="0" algn="ctr">
              <a:spcBef>
                <a:spcPts val="0"/>
              </a:spcBef>
              <a:spcAft>
                <a:spcPts val="0"/>
              </a:spcAft>
              <a:buNone/>
            </a:pPr>
            <a:r>
              <a:rPr lang="en-US" b="1" dirty="0" err="1" smtClean="0"/>
              <a:t>Uryupinsk</a:t>
            </a:r>
            <a:r>
              <a:rPr lang="en-US" b="1" dirty="0" smtClean="0"/>
              <a:t>, </a:t>
            </a:r>
            <a:r>
              <a:rPr lang="en-US" b="1" dirty="0" err="1" smtClean="0"/>
              <a:t>Borisoglebsk</a:t>
            </a:r>
            <a:r>
              <a:rPr lang="en-US" b="1" dirty="0" smtClean="0"/>
              <a:t>, </a:t>
            </a:r>
            <a:r>
              <a:rPr lang="en-US" b="1" dirty="0" err="1" smtClean="0"/>
              <a:t>Povorino</a:t>
            </a:r>
            <a:r>
              <a:rPr lang="en-US" b="1" dirty="0" smtClean="0"/>
              <a:t>, </a:t>
            </a:r>
            <a:endParaRPr lang="ru-RU" b="1" dirty="0" smtClean="0"/>
          </a:p>
          <a:p>
            <a:pPr marL="45720" indent="0" algn="ctr">
              <a:spcBef>
                <a:spcPts val="0"/>
              </a:spcBef>
              <a:spcAft>
                <a:spcPts val="0"/>
              </a:spcAft>
              <a:buNone/>
            </a:pPr>
            <a:r>
              <a:rPr lang="en-US" b="1" dirty="0" err="1" smtClean="0"/>
              <a:t>Novohopersk</a:t>
            </a:r>
            <a:r>
              <a:rPr lang="en-US" b="1" dirty="0" smtClean="0"/>
              <a:t> </a:t>
            </a:r>
            <a:endParaRPr lang="ru-RU" b="1" dirty="0" smtClean="0"/>
          </a:p>
          <a:p>
            <a:pPr marL="45720" indent="0" algn="ctr">
              <a:spcBef>
                <a:spcPts val="0"/>
              </a:spcBef>
              <a:spcAft>
                <a:spcPts val="0"/>
              </a:spcAft>
              <a:buNone/>
            </a:pPr>
            <a:r>
              <a:rPr lang="en-US" b="1" dirty="0" smtClean="0"/>
              <a:t>on the river. </a:t>
            </a:r>
            <a:endParaRPr lang="ru-RU"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476672"/>
            <a:ext cx="2784310" cy="208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4649200"/>
            <a:ext cx="3528392" cy="2180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5251" y="1052736"/>
            <a:ext cx="5349974" cy="114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9086" y="2290025"/>
            <a:ext cx="2319214" cy="231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7904" y="4613279"/>
            <a:ext cx="5276843" cy="221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769" y="2656834"/>
            <a:ext cx="2959036" cy="195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26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88640"/>
            <a:ext cx="6512511" cy="854968"/>
          </a:xfrm>
        </p:spPr>
        <p:txBody>
          <a:bodyPr/>
          <a:lstStyle/>
          <a:p>
            <a:pPr marL="0" indent="0" algn="ctr">
              <a:buNone/>
            </a:pPr>
            <a:r>
              <a:rPr lang="en-US" dirty="0" smtClean="0">
                <a:solidFill>
                  <a:srgbClr val="0070C0"/>
                </a:solidFill>
              </a:rPr>
              <a:t>The bridges</a:t>
            </a:r>
            <a:endParaRPr lang="ru-RU" dirty="0">
              <a:solidFill>
                <a:srgbClr val="0070C0"/>
              </a:solidFill>
            </a:endParaRPr>
          </a:p>
        </p:txBody>
      </p:sp>
      <p:sp>
        <p:nvSpPr>
          <p:cNvPr id="3" name="Объект 2"/>
          <p:cNvSpPr>
            <a:spLocks noGrp="1"/>
          </p:cNvSpPr>
          <p:nvPr>
            <p:ph sz="quarter" idx="13"/>
          </p:nvPr>
        </p:nvSpPr>
        <p:spPr>
          <a:xfrm>
            <a:off x="611560" y="1124744"/>
            <a:ext cx="8208912" cy="5346928"/>
          </a:xfrm>
        </p:spPr>
        <p:txBody>
          <a:bodyPr>
            <a:normAutofit/>
          </a:bodyPr>
          <a:lstStyle/>
          <a:p>
            <a:pPr marL="45720" indent="0" algn="ctr">
              <a:buNone/>
            </a:pPr>
            <a:r>
              <a:rPr lang="en-US" b="1" dirty="0" smtClean="0"/>
              <a:t>There are a lot of bridges on the Hopper. The height of some of them is about </a:t>
            </a:r>
            <a:r>
              <a:rPr lang="ru-RU" b="1" dirty="0" smtClean="0"/>
              <a:t>18-26 </a:t>
            </a:r>
            <a:r>
              <a:rPr lang="en-US" b="1" dirty="0" smtClean="0"/>
              <a:t>m. </a:t>
            </a:r>
            <a:endParaRPr lang="ru-RU"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950" y="1909305"/>
            <a:ext cx="3555790" cy="212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533" y="4054906"/>
            <a:ext cx="3797207" cy="253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1909305"/>
            <a:ext cx="3607127" cy="240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24" y="4359075"/>
            <a:ext cx="3797703" cy="233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71800" y="3429000"/>
            <a:ext cx="320320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56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6512511" cy="1143000"/>
          </a:xfrm>
        </p:spPr>
        <p:txBody>
          <a:bodyPr/>
          <a:lstStyle/>
          <a:p>
            <a:pPr marL="0" indent="0">
              <a:buNone/>
            </a:pPr>
            <a:r>
              <a:rPr lang="en-US" dirty="0" smtClean="0">
                <a:solidFill>
                  <a:srgbClr val="0070C0"/>
                </a:solidFill>
              </a:rPr>
              <a:t>Some historic facts</a:t>
            </a:r>
            <a:endParaRPr lang="ru-RU" dirty="0">
              <a:solidFill>
                <a:srgbClr val="0070C0"/>
              </a:solidFill>
            </a:endParaRPr>
          </a:p>
        </p:txBody>
      </p:sp>
      <p:sp>
        <p:nvSpPr>
          <p:cNvPr id="3" name="Объект 2"/>
          <p:cNvSpPr>
            <a:spLocks noGrp="1"/>
          </p:cNvSpPr>
          <p:nvPr>
            <p:ph sz="quarter" idx="13"/>
          </p:nvPr>
        </p:nvSpPr>
        <p:spPr>
          <a:xfrm>
            <a:off x="5004048" y="1268760"/>
            <a:ext cx="4024536" cy="2178576"/>
          </a:xfrm>
        </p:spPr>
        <p:txBody>
          <a:bodyPr>
            <a:normAutofit/>
          </a:bodyPr>
          <a:lstStyle/>
          <a:p>
            <a:pPr marL="45720" indent="0" algn="ctr">
              <a:buNone/>
            </a:pPr>
            <a:r>
              <a:rPr lang="en-US" dirty="0" smtClean="0"/>
              <a:t> </a:t>
            </a:r>
            <a:r>
              <a:rPr lang="en-US" b="1" dirty="0" smtClean="0"/>
              <a:t>The valley where the Hopper flows was one of the places where the Don Cossacks settled.</a:t>
            </a:r>
            <a:endParaRPr lang="ru-RU" b="1"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349" y="995366"/>
            <a:ext cx="4439611" cy="420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3098340"/>
            <a:ext cx="4668419" cy="365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18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9507" y="229709"/>
            <a:ext cx="4429775" cy="1512168"/>
          </a:xfrm>
        </p:spPr>
        <p:txBody>
          <a:bodyPr/>
          <a:lstStyle/>
          <a:p>
            <a:pPr marL="0" indent="0">
              <a:buNone/>
            </a:pPr>
            <a:r>
              <a:rPr lang="en-US" dirty="0" smtClean="0">
                <a:solidFill>
                  <a:srgbClr val="0070C0"/>
                </a:solidFill>
              </a:rPr>
              <a:t>National parks: </a:t>
            </a:r>
            <a:br>
              <a:rPr lang="en-US" dirty="0" smtClean="0">
                <a:solidFill>
                  <a:srgbClr val="0070C0"/>
                </a:solidFill>
              </a:rPr>
            </a:br>
            <a:r>
              <a:rPr lang="en-US" dirty="0" smtClean="0">
                <a:solidFill>
                  <a:srgbClr val="0070C0"/>
                </a:solidFill>
              </a:rPr>
              <a:t>nature and animals</a:t>
            </a:r>
            <a:endParaRPr lang="ru-RU" dirty="0">
              <a:solidFill>
                <a:srgbClr val="0070C0"/>
              </a:solidFill>
            </a:endParaRPr>
          </a:p>
        </p:txBody>
      </p:sp>
      <p:sp>
        <p:nvSpPr>
          <p:cNvPr id="3" name="Объект 2"/>
          <p:cNvSpPr>
            <a:spLocks noGrp="1"/>
          </p:cNvSpPr>
          <p:nvPr>
            <p:ph sz="quarter" idx="13"/>
          </p:nvPr>
        </p:nvSpPr>
        <p:spPr>
          <a:xfrm>
            <a:off x="2483768" y="2492896"/>
            <a:ext cx="3984532" cy="2808312"/>
          </a:xfrm>
        </p:spPr>
        <p:txBody>
          <a:bodyPr>
            <a:normAutofit fontScale="70000" lnSpcReduction="20000"/>
          </a:bodyPr>
          <a:lstStyle/>
          <a:p>
            <a:pPr marL="45720" indent="0" algn="ctr">
              <a:buNone/>
            </a:pPr>
            <a:r>
              <a:rPr lang="en-US" b="1" dirty="0" smtClean="0"/>
              <a:t>In the valley of the river there are some reserves and national parks which were </a:t>
            </a:r>
            <a:r>
              <a:rPr lang="en-US" b="1" dirty="0" err="1" smtClean="0"/>
              <a:t>organised</a:t>
            </a:r>
            <a:r>
              <a:rPr lang="en-US" b="1" dirty="0" smtClean="0"/>
              <a:t> in the middle of 20</a:t>
            </a:r>
            <a:r>
              <a:rPr lang="en-US" b="1" baseline="30000" dirty="0" smtClean="0"/>
              <a:t>th</a:t>
            </a:r>
            <a:r>
              <a:rPr lang="en-US" b="1" dirty="0" smtClean="0"/>
              <a:t> century. They are </a:t>
            </a:r>
            <a:r>
              <a:rPr lang="en-US" b="1" dirty="0" err="1" smtClean="0"/>
              <a:t>Almazov</a:t>
            </a:r>
            <a:r>
              <a:rPr lang="en-US" b="1" dirty="0" smtClean="0"/>
              <a:t>, Hopper and </a:t>
            </a:r>
            <a:r>
              <a:rPr lang="en-US" b="1" dirty="0" err="1" smtClean="0"/>
              <a:t>Arkadak</a:t>
            </a:r>
            <a:r>
              <a:rPr lang="en-US" b="1" dirty="0" smtClean="0"/>
              <a:t> reserves and Hopper National Park. The nature, plants and animals are very beautiful, rich and unique there. You can see elks, hares, egrets, swans, eagles, falcons, owls, nightingales, ducks, beavers, river turtles, snakes and other animals there.</a:t>
            </a:r>
          </a:p>
          <a:p>
            <a:pPr marL="45720" indent="0" algn="ctr">
              <a:buNone/>
            </a:pPr>
            <a:r>
              <a:rPr lang="en-US" b="1" dirty="0" smtClean="0"/>
              <a:t>Such animals as foxes, European hares, beavers, desmans, wild boars are protected. </a:t>
            </a:r>
            <a:endParaRPr lang="ru-RU" b="1" dirty="0"/>
          </a:p>
          <a:p>
            <a:endParaRPr lang="ru-RU" dirty="0"/>
          </a:p>
          <a:p>
            <a:endParaRPr lang="ru-RU" dirty="0"/>
          </a:p>
          <a:p>
            <a:endParaRPr lang="ru-RU"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59282" y="34187"/>
            <a:ext cx="1877655" cy="27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00" y="126762"/>
            <a:ext cx="2776308" cy="171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112" y="1552202"/>
            <a:ext cx="208878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500" y="4332968"/>
            <a:ext cx="2662007" cy="180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0140" y="5621153"/>
            <a:ext cx="2256879" cy="117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195736" y="5344356"/>
            <a:ext cx="2005151" cy="143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99304" y="2685951"/>
            <a:ext cx="2409405" cy="163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796586" y="5013176"/>
            <a:ext cx="1335189" cy="144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067945" y="5508788"/>
            <a:ext cx="1800200" cy="13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093280" y="3793435"/>
            <a:ext cx="1915429" cy="13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96294" y="5238571"/>
            <a:ext cx="1709399" cy="128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83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6512511" cy="1143000"/>
          </a:xfrm>
        </p:spPr>
        <p:txBody>
          <a:bodyPr/>
          <a:lstStyle/>
          <a:p>
            <a:pPr marL="0" indent="0" algn="ctr">
              <a:buNone/>
            </a:pPr>
            <a:r>
              <a:rPr lang="en-US" dirty="0" smtClean="0">
                <a:solidFill>
                  <a:srgbClr val="0070C0"/>
                </a:solidFill>
              </a:rPr>
              <a:t>Fish and fishing</a:t>
            </a:r>
            <a:endParaRPr lang="ru-RU" dirty="0">
              <a:solidFill>
                <a:srgbClr val="0070C0"/>
              </a:solidFill>
            </a:endParaRPr>
          </a:p>
        </p:txBody>
      </p:sp>
      <p:sp>
        <p:nvSpPr>
          <p:cNvPr id="4" name="Прямоугольник 3"/>
          <p:cNvSpPr/>
          <p:nvPr/>
        </p:nvSpPr>
        <p:spPr>
          <a:xfrm>
            <a:off x="899592" y="1196752"/>
            <a:ext cx="7632848" cy="646331"/>
          </a:xfrm>
          <a:prstGeom prst="rect">
            <a:avLst/>
          </a:prstGeom>
        </p:spPr>
        <p:txBody>
          <a:bodyPr wrap="square">
            <a:spAutoFit/>
          </a:bodyPr>
          <a:lstStyle/>
          <a:p>
            <a:pPr algn="ctr"/>
            <a:r>
              <a:rPr lang="en-US" b="1" dirty="0" smtClean="0"/>
              <a:t>There is a lot of different kind of fish in the river and the Hopper became the </a:t>
            </a:r>
            <a:r>
              <a:rPr lang="en-US" b="1" dirty="0" err="1" smtClean="0"/>
              <a:t>favourite</a:t>
            </a:r>
            <a:r>
              <a:rPr lang="en-US" b="1" dirty="0" smtClean="0"/>
              <a:t> place of fishing.</a:t>
            </a:r>
            <a:endParaRPr lang="ru-RU" b="1"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1843083"/>
            <a:ext cx="2472816" cy="185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843083"/>
            <a:ext cx="4162433" cy="249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51920" y="1988840"/>
            <a:ext cx="2984428" cy="204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0204" y="3555110"/>
            <a:ext cx="259228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528" y="4038342"/>
            <a:ext cx="2714083" cy="203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11284" y="4149080"/>
            <a:ext cx="3481272" cy="261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26702" y="4967142"/>
            <a:ext cx="2617298" cy="175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9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548680"/>
            <a:ext cx="6512511" cy="1143000"/>
          </a:xfrm>
        </p:spPr>
        <p:txBody>
          <a:bodyPr/>
          <a:lstStyle/>
          <a:p>
            <a:pPr marL="0" indent="0">
              <a:buNone/>
            </a:pPr>
            <a:r>
              <a:rPr lang="en-US" dirty="0" smtClean="0">
                <a:solidFill>
                  <a:srgbClr val="0070C0"/>
                </a:solidFill>
              </a:rPr>
              <a:t>Tourists on the Hopper</a:t>
            </a:r>
            <a:endParaRPr lang="ru-RU" dirty="0">
              <a:solidFill>
                <a:srgbClr val="0070C0"/>
              </a:solidFill>
            </a:endParaRPr>
          </a:p>
        </p:txBody>
      </p:sp>
      <p:sp>
        <p:nvSpPr>
          <p:cNvPr id="3" name="Объект 2"/>
          <p:cNvSpPr>
            <a:spLocks noGrp="1"/>
          </p:cNvSpPr>
          <p:nvPr>
            <p:ph sz="quarter" idx="13"/>
          </p:nvPr>
        </p:nvSpPr>
        <p:spPr>
          <a:xfrm>
            <a:off x="323528" y="1556792"/>
            <a:ext cx="5544616" cy="864096"/>
          </a:xfrm>
        </p:spPr>
        <p:txBody>
          <a:bodyPr/>
          <a:lstStyle/>
          <a:p>
            <a:pPr marL="45720" indent="0">
              <a:buNone/>
            </a:pPr>
            <a:r>
              <a:rPr lang="en-US" b="1" dirty="0" smtClean="0"/>
              <a:t>The unique nature makes the Hopper the popular tourist place. </a:t>
            </a:r>
            <a:endParaRPr lang="ru-RU" b="1"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1412776"/>
            <a:ext cx="346179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5695" y="3933056"/>
            <a:ext cx="3854202" cy="256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9" y="2348881"/>
            <a:ext cx="3456384" cy="23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1791" r="11789"/>
          <a:stretch/>
        </p:blipFill>
        <p:spPr bwMode="auto">
          <a:xfrm>
            <a:off x="107504" y="4360540"/>
            <a:ext cx="232931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75335" y="4581128"/>
            <a:ext cx="324036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95515" y="2670749"/>
            <a:ext cx="2790087" cy="209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6070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617</TotalTime>
  <Words>545</Words>
  <Application>Microsoft Office PowerPoint</Application>
  <PresentationFormat>Экран (4:3)</PresentationFormat>
  <Paragraphs>57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The Unique River Hopper</vt:lpstr>
      <vt:lpstr>The legend</vt:lpstr>
      <vt:lpstr>The Hopper as it is</vt:lpstr>
      <vt:lpstr>The towns</vt:lpstr>
      <vt:lpstr>The bridges</vt:lpstr>
      <vt:lpstr>Some historic facts</vt:lpstr>
      <vt:lpstr>National parks:  nature and animals</vt:lpstr>
      <vt:lpstr>Fish and fishing</vt:lpstr>
      <vt:lpstr>Tourists on the Hopper</vt:lpstr>
      <vt:lpstr>Ecological situation</vt:lpstr>
      <vt:lpstr>Internet-resources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Хопёр</dc:title>
  <dc:creator>Андрей Наконечный</dc:creator>
  <cp:lastModifiedBy>Admin</cp:lastModifiedBy>
  <cp:revision>23</cp:revision>
  <dcterms:created xsi:type="dcterms:W3CDTF">2017-10-25T16:09:51Z</dcterms:created>
  <dcterms:modified xsi:type="dcterms:W3CDTF">2018-01-14T19:28:50Z</dcterms:modified>
</cp:coreProperties>
</file>