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0" r:id="rId4"/>
    <p:sldId id="269" r:id="rId5"/>
    <p:sldId id="268" r:id="rId6"/>
    <p:sldId id="267" r:id="rId7"/>
    <p:sldId id="266" r:id="rId8"/>
    <p:sldId id="265" r:id="rId9"/>
    <p:sldId id="262" r:id="rId10"/>
    <p:sldId id="264" r:id="rId11"/>
    <p:sldId id="263" r:id="rId12"/>
    <p:sldId id="26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160" y="-5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27671-FC53-45B9-9EB5-79814B416A19}" type="datetimeFigureOut">
              <a:rPr lang="ru-RU" smtClean="0"/>
              <a:t>14.01.2018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C90AB-67F9-45F9-83FE-BE71E69877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698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C90AB-67F9-45F9-83FE-BE71E698772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1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9558-9050-4278-931D-17B1A7B0899A}" type="datetimeFigureOut">
              <a:rPr lang="ru-RU" smtClean="0"/>
              <a:t>14.01.2018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11BF-6323-4E92-8626-DA67C9987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90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9558-9050-4278-931D-17B1A7B0899A}" type="datetimeFigureOut">
              <a:rPr lang="ru-RU" smtClean="0"/>
              <a:t>14.01.2018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11BF-6323-4E92-8626-DA67C9987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785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9558-9050-4278-931D-17B1A7B0899A}" type="datetimeFigureOut">
              <a:rPr lang="ru-RU" smtClean="0"/>
              <a:t>14.01.2018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11BF-6323-4E92-8626-DA67C9987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847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9558-9050-4278-931D-17B1A7B0899A}" type="datetimeFigureOut">
              <a:rPr lang="ru-RU" smtClean="0"/>
              <a:t>14.01.2018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11BF-6323-4E92-8626-DA67C9987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697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9558-9050-4278-931D-17B1A7B0899A}" type="datetimeFigureOut">
              <a:rPr lang="ru-RU" smtClean="0"/>
              <a:t>14.01.2018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11BF-6323-4E92-8626-DA67C9987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784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9558-9050-4278-931D-17B1A7B0899A}" type="datetimeFigureOut">
              <a:rPr lang="ru-RU" smtClean="0"/>
              <a:t>14.01.2018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11BF-6323-4E92-8626-DA67C9987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78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9558-9050-4278-931D-17B1A7B0899A}" type="datetimeFigureOut">
              <a:rPr lang="ru-RU" smtClean="0"/>
              <a:t>14.01.2018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11BF-6323-4E92-8626-DA67C9987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35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9558-9050-4278-931D-17B1A7B0899A}" type="datetimeFigureOut">
              <a:rPr lang="ru-RU" smtClean="0"/>
              <a:t>14.01.2018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11BF-6323-4E92-8626-DA67C9987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762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9558-9050-4278-931D-17B1A7B0899A}" type="datetimeFigureOut">
              <a:rPr lang="ru-RU" smtClean="0"/>
              <a:t>14.01.2018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11BF-6323-4E92-8626-DA67C9987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7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9558-9050-4278-931D-17B1A7B0899A}" type="datetimeFigureOut">
              <a:rPr lang="ru-RU" smtClean="0"/>
              <a:t>14.01.2018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11BF-6323-4E92-8626-DA67C9987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4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C9558-9050-4278-931D-17B1A7B0899A}" type="datetimeFigureOut">
              <a:rPr lang="ru-RU" smtClean="0"/>
              <a:t>14.01.2018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11BF-6323-4E92-8626-DA67C9987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870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C9558-9050-4278-931D-17B1A7B0899A}" type="datetimeFigureOut">
              <a:rPr lang="ru-RU" smtClean="0"/>
              <a:t>14.01.2018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C11BF-6323-4E92-8626-DA67C99875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63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7%D0%B5%D1%80%D1%91%D0%BC%D1%83%D1%85%D0%B0_%D0%BE%D0%B1%D1%8B%D0%BA%D0%BD%D0%BE%D0%B2%D0%B5%D0%BD%D0%BD%D0%B0%D1%8F" TargetMode="External"/><Relationship Id="rId13" Type="http://schemas.openxmlformats.org/officeDocument/2006/relationships/hyperlink" Target="https://ru.wikipedia.org/wiki/%D0%92%D0%BE%D0%BB%D0%B6%D1%81%D0%BA%D0%B8%D0%B9_%D1%81%D1%83%D0%B4%D0%B0%D0%BA" TargetMode="External"/><Relationship Id="rId18" Type="http://schemas.openxmlformats.org/officeDocument/2006/relationships/hyperlink" Target="https://ru.wikipedia.org/wiki/%D0%A1%D1%83%D1%80%D0%BE%D0%BA" TargetMode="External"/><Relationship Id="rId3" Type="http://schemas.openxmlformats.org/officeDocument/2006/relationships/hyperlink" Target="https://ru.wikipedia.org/wiki/%D0%9E%D1%81%D0%BE%D0%BA%D0%BE%D1%80%D1%8C" TargetMode="External"/><Relationship Id="rId21" Type="http://schemas.openxmlformats.org/officeDocument/2006/relationships/hyperlink" Target="https://ru.wikipedia.org/wiki/%D0%97%D0%BC%D0%B5%D1%8F" TargetMode="External"/><Relationship Id="rId7" Type="http://schemas.openxmlformats.org/officeDocument/2006/relationships/hyperlink" Target="https://ru.wikipedia.org/wiki/%D0%A1%D0%BE%D1%81%D0%BD%D0%B0" TargetMode="External"/><Relationship Id="rId12" Type="http://schemas.openxmlformats.org/officeDocument/2006/relationships/hyperlink" Target="https://ru.wikipedia.org/wiki/%D0%A1%D0%BE%D0%BC" TargetMode="External"/><Relationship Id="rId17" Type="http://schemas.openxmlformats.org/officeDocument/2006/relationships/hyperlink" Target="https://ru.wikipedia.org/wiki/%D0%9B%D0%B8%D1%81%D0%B0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ru.wikipedia.org/wiki/%D0%97%D0%B0%D1%8F%D1%86" TargetMode="External"/><Relationship Id="rId20" Type="http://schemas.openxmlformats.org/officeDocument/2006/relationships/hyperlink" Target="https://ru.wikipedia.org/wiki/%D0%9B%D0%BE%D1%81%D1%8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2%D1%8F%D0%B7" TargetMode="External"/><Relationship Id="rId11" Type="http://schemas.openxmlformats.org/officeDocument/2006/relationships/hyperlink" Target="https://ru.wikipedia.org/wiki/%D0%A9%D1%83%D0%BA%D0%B0" TargetMode="External"/><Relationship Id="rId24" Type="http://schemas.openxmlformats.org/officeDocument/2006/relationships/image" Target="../media/image11.gif"/><Relationship Id="rId5" Type="http://schemas.openxmlformats.org/officeDocument/2006/relationships/hyperlink" Target="https://ru.wikipedia.org/wiki/%D0%94%D1%83%D0%B1" TargetMode="External"/><Relationship Id="rId15" Type="http://schemas.openxmlformats.org/officeDocument/2006/relationships/hyperlink" Target="https://ru.wikipedia.org/wiki/%D0%9F%D1%80%D0%B5%D1%81%D0%BC%D1%8B%D0%BA%D0%B0%D1%8E%D1%89%D0%B8%D0%B5%D1%81%D1%8F" TargetMode="External"/><Relationship Id="rId23" Type="http://schemas.openxmlformats.org/officeDocument/2006/relationships/image" Target="../media/image10.png"/><Relationship Id="rId10" Type="http://schemas.openxmlformats.org/officeDocument/2006/relationships/hyperlink" Target="https://ru.wikipedia.org/wiki/%D0%93%D0%BE%D0%BB%D0%B0%D0%B2%D0%BB%D1%8C" TargetMode="External"/><Relationship Id="rId19" Type="http://schemas.openxmlformats.org/officeDocument/2006/relationships/hyperlink" Target="https://ru.wikipedia.org/wiki/%D0%9A%D0%B0%D0%B1%D0%B0%D0%BD" TargetMode="External"/><Relationship Id="rId4" Type="http://schemas.openxmlformats.org/officeDocument/2006/relationships/hyperlink" Target="https://ru.wikipedia.org/wiki/%D0%92%D0%B5%D1%82%D0%BB%D0%B0" TargetMode="External"/><Relationship Id="rId9" Type="http://schemas.openxmlformats.org/officeDocument/2006/relationships/hyperlink" Target="https://ru.wikipedia.org/wiki/%D0%9E%D0%BA%D1%83%D0%BD%D1%8C" TargetMode="External"/><Relationship Id="rId14" Type="http://schemas.openxmlformats.org/officeDocument/2006/relationships/hyperlink" Target="https://ru.wikipedia.org/wiki/%D0%A6%D0%B0%D0%BF%D0%BB%D1%8F" TargetMode="External"/><Relationship Id="rId22" Type="http://schemas.openxmlformats.org/officeDocument/2006/relationships/hyperlink" Target="https://ru.wikipedia.org/wiki/%D0%AF%D1%89%D0%B5%D1%80%D0%B8%D1%86%D0%B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hyperlink" Target="https://ru.wikipedia.org/wiki/%D0%91%D0%B0%D0%B9%D0%B4%D0%B0%D1%80%D0%BA%D0%B0" TargetMode="External"/><Relationship Id="rId7" Type="http://schemas.openxmlformats.org/officeDocument/2006/relationships/hyperlink" Target="https://ru.wikipedia.org/wiki/%D0%A1%D0%B5%D0%BD%D0%BD%D0%B0%D1%8F_(%D1%81%D1%82%D0%B0%D0%BD%D1%86%D0%B8%D1%8F)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A%D0%B0%D1%82%D0%B0%D0%BC%D0%B0%D1%80%D0%B0%D0%BD" TargetMode="External"/><Relationship Id="rId5" Type="http://schemas.openxmlformats.org/officeDocument/2006/relationships/hyperlink" Target="https://ru.wikipedia.org/wiki/%D0%9B%D0%BE%D0%B4%D0%BA%D0%B0" TargetMode="External"/><Relationship Id="rId10" Type="http://schemas.openxmlformats.org/officeDocument/2006/relationships/image" Target="../media/image13.png"/><Relationship Id="rId4" Type="http://schemas.openxmlformats.org/officeDocument/2006/relationships/hyperlink" Target="https://ru.wikipedia.org/wiki/%D0%9F%D0%BB%D0%BE%D1%82" TargetMode="External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Саратовская «горная» речка Терешка 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4869160"/>
            <a:ext cx="6400800" cy="1752600"/>
          </a:xfrm>
        </p:spPr>
        <p:txBody>
          <a:bodyPr/>
          <a:lstStyle/>
          <a:p>
            <a:pPr algn="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Презентацию выполнила:</a:t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Ученица 8 класса</a:t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Тугушева Алсу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Управляющая кнопка: сведения 4">
            <a:hlinkClick r:id="" action="ppaction://hlinkshowjump?jump=nextslide" highlightClick="1">
              <a:snd r:embed="rId3" name="chimes.wav"/>
            </a:hlinkClick>
          </p:cNvPr>
          <p:cNvSpPr/>
          <p:nvPr/>
        </p:nvSpPr>
        <p:spPr>
          <a:xfrm>
            <a:off x="160512" y="5927214"/>
            <a:ext cx="1224136" cy="864096"/>
          </a:xfrm>
          <a:prstGeom prst="actionButtonInformatio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1403648" y="6174596"/>
            <a:ext cx="936104" cy="36004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339752" y="617459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Нажмите чтобы продолжить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490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Эту оценку довелось не один раз проверить во время экологической историко-краеведческих экспедиций, проводимых Саратовской общественной организацией «Союз юных экологов Саратовской области» (руководитель Борис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Софинский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Самая продолжительная, - в течение восьми дней, - состоялась в июне 2006 года. Тогда экспедиция проплыла около 150 км: от впадения в Терешку речки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Алай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что у села Покровка, до посёлка Вязовка (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о.п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269 км электрички) на правом берегу Волги. И хотя главной целью экспедиции были исследования качества воды реки и влияния антропогенного воздействия на растительность и береговую линию рек Терешки и Волги, а также проведение экологических уроков со школьниками местных школ, туристская привлекательность реки на всём протяжении маршрута не могла остаться без внимания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 более что для туристского сплава река пригодна с мая по сентябрь и доступна для путешествия даже слабо подготовленным группам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реки довольно быстрое, местами очень быстрое. Но сплошных завалов или бурных участков, грозящих серьёзными неприятностями, практически нет. Зато на реке много мелей и плёсов, из-за которых порой приходится прибегать к проводке байдарок. Благодаря мелям в низовье можно наблюдать замечательную картину: цапли, стоящие на одной ноге прямо посредине реки. И это верный знак того, что плыть в этом месте надо вплотную к берегу – там глубже. Почти на всём протяжении реки имеются песчаные пляжи. Весьма живописны берега, великолепна береговая растительность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hlinkshowjump?jump=nextslide">
                  <a:snd r:embed="rId3" name="chimes.wav"/>
                </a:hlinkClick>
              </a:rPr>
              <a:t>РИСУНОК 1</a:t>
            </a:r>
            <a:endParaRPr lang="ru-RU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hlinkshowjump?jump=nextslide"/>
              </a:rPr>
              <a:t>РИСУНОК 2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>
            <a:hlinkClick r:id="" action="ppaction://hlinkshowjump?jump=nextslide">
              <a:snd r:embed="rId3" name="chimes.wav"/>
            </a:hlinkClick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5589240"/>
            <a:ext cx="12493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8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817" y="692696"/>
            <a:ext cx="7968885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hlinkClick r:id="" action="ppaction://hlinkshowjump?jump=nextslide">
              <a:snd r:embed="rId4" name="chimes.wav"/>
            </a:hlinkClick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5956300"/>
            <a:ext cx="12493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12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984" y="2564904"/>
            <a:ext cx="7240551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>
            <a:hlinkClick r:id="" action="ppaction://hlinkshowjump?jump=nextslide">
              <a:snd r:embed="rId4" name="chimes.wav"/>
            </a:hlinkClick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5733256"/>
            <a:ext cx="12493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80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Яндекс.Карты — подробная карта России и мира - Google Chrome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04" y="1772816"/>
            <a:ext cx="8208912" cy="5005827"/>
          </a:xfrm>
        </p:spPr>
      </p:pic>
      <p:sp>
        <p:nvSpPr>
          <p:cNvPr id="6" name="Овал 5"/>
          <p:cNvSpPr/>
          <p:nvPr/>
        </p:nvSpPr>
        <p:spPr>
          <a:xfrm>
            <a:off x="2411760" y="4149080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>
            <a:hlinkClick r:id="" action="ppaction://hlinkshowjump?jump=nextslide">
              <a:snd r:embed="rId4" name="chimes.wav"/>
            </a:hlinkClick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5967413"/>
            <a:ext cx="1249363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8954" y="260648"/>
            <a:ext cx="864126" cy="86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29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4062 -0.04977 L 0.07031 -0.13403 L 0.11094 -0.08959 L 0.14062 -0.09422 L 0.16562 -0.06575 L 0.19062 -0.00695 L 0.21684 -0.04977 L 0.23941 -0.05463 L 0.27153 -0.0595 L 0.30972 -0.05301 L 0.34896 -0.03241 L 0.33594 -0.06088 L 0.32274 -0.14352 L 0.33819 -0.16737 L 0.34305 -0.20394 L 0.35972 -0.20695 " pathEditMode="relative" rAng="0" ptsTypes="FFFFFFFFFFFFFFFFF">
                                      <p:cBhvr>
                                        <p:cTn id="21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6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040560" cy="37774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>
            <a:hlinkClick r:id="" action="ppaction://hlinkshowjump?jump=nextslide">
              <a:snd r:embed="rId4" name="chimes.wav"/>
            </a:hlinkClick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5805264"/>
            <a:ext cx="1249363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28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Терешка- это…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Те́решка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— река в Ульяновской и Саратовской областях Российской Федерации, правый приток р. Волги.</a:t>
            </a:r>
          </a:p>
          <a:p>
            <a:pPr marL="0" indent="0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Длина 213 км, площадь бассейна 9710 км². Берёт начало и течёт в пределах Приволжской возвышенности, в основном параллельно Волге.</a:t>
            </a:r>
          </a:p>
          <a:p>
            <a:pPr marL="0" indent="0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Впадает в Волгоградское водохранилище.</a:t>
            </a:r>
          </a:p>
          <a:p>
            <a:pPr marL="0" indent="0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преимущественно снеговое. Среднегодовой расход воды — в 46 км от устья 17,5 м³/с.</a:t>
            </a:r>
          </a:p>
          <a:p>
            <a:pPr marL="0" indent="0"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Замерзает в ноябре — начале декабря, вскрывается в конце марта — апреле.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hlinkClick r:id="" action="ppaction://hlinkshowjump?jump=nextslide">
              <a:snd r:embed="rId3" name="chimes.wav"/>
            </a:hlinkClick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5733256"/>
            <a:ext cx="1249363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Мы\AppData\Local\Microsoft\Windows\Temporary Internet Files\Content.IE5\HEMRJJI5\school-animation-pencil[1]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-99392"/>
            <a:ext cx="1212726" cy="242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35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238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Географические сведения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7751637" cy="610267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Терешка образует просторную долину в Приволжской возвышенности, течёт параллельно Волге в 30—50 км от неё и впадает в Волгу в 45 км выше Саратова у села </a:t>
            </a:r>
            <a:r>
              <a:rPr lang="ru-RU" sz="1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Усовка</a:t>
            </a:r>
            <a:r>
              <a:rPr lang="ru-RU" sz="1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В верхнем и среднем течении река узкая (10—12 метров), быстрая, на берегах выходы известняка и мела. В нижнем течении ширина реки 30—40 метров, появляются пляжи, но в последние годы ширина уменьшилась до 15—20 метров, а пляжи зарастают камышами. Ближе к устью ощущаться подпор водохранилища на Волге, течение становится незаметным, ширина реки возрастает до 80—100 метров, с глубиной около 0,5 </a:t>
            </a:r>
            <a:r>
              <a:rPr lang="ru-RU" sz="1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метра.</a:t>
            </a:r>
          </a:p>
          <a:p>
            <a:pPr marL="0" indent="0">
              <a:buNone/>
            </a:pPr>
            <a:r>
              <a:rPr lang="ru-RU" sz="1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</a:t>
            </a:r>
            <a:r>
              <a:rPr lang="ru-RU" sz="1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реки 0,5—1,5 метра, Вода довольно чистая ввиду быстрого течения и отсутствия крупных поселений вдоль речки, взвесь ила(изредка). В Терешку впадают реки Кулатка, </a:t>
            </a:r>
            <a:r>
              <a:rPr lang="ru-RU" sz="1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Избалык</a:t>
            </a:r>
            <a:r>
              <a:rPr lang="ru-RU" sz="1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Алай</a:t>
            </a:r>
            <a:r>
              <a:rPr lang="ru-RU" sz="1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Комышлейка</a:t>
            </a:r>
            <a:r>
              <a:rPr lang="ru-RU" sz="1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Багай</a:t>
            </a:r>
            <a:r>
              <a:rPr lang="ru-RU" sz="1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Карабулак, а также ручьи и небольшие реки, имеющие родниковое происхождение (например, </a:t>
            </a:r>
            <a:r>
              <a:rPr lang="ru-RU" sz="1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Гусиха</a:t>
            </a:r>
            <a:r>
              <a:rPr lang="ru-RU" sz="1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По течению реки расположены деревни Новое Зелёное, Вязовый Гай, Радищево, Поповка, Посёлок, Осиновка, Покровка, </a:t>
            </a:r>
            <a:r>
              <a:rPr lang="ru-RU" sz="1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Улыбовка</a:t>
            </a:r>
            <a:r>
              <a:rPr lang="ru-RU" sz="1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Кряжим</a:t>
            </a:r>
            <a:r>
              <a:rPr lang="ru-RU" sz="1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Куриловка</a:t>
            </a:r>
            <a:r>
              <a:rPr lang="ru-RU" sz="1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Ершовка</a:t>
            </a:r>
            <a:r>
              <a:rPr lang="ru-RU" sz="1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Синодское, </a:t>
            </a:r>
            <a:r>
              <a:rPr lang="ru-RU" sz="1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Медяниково</a:t>
            </a:r>
            <a:r>
              <a:rPr lang="ru-RU" sz="1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Подгорное (бывшая Глотовка), </a:t>
            </a:r>
            <a:r>
              <a:rPr lang="ru-RU" sz="18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Усовка</a:t>
            </a:r>
            <a:r>
              <a:rPr lang="ru-RU" sz="1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Устье Терешки очень живописно (река образует множество заливов, воложек и проток) и является популярным местом отдыха у жителей области. Здесь расположены туристические базы, дачные посёлки и кооперативы, охотничьи хозяйства.</a:t>
            </a:r>
          </a:p>
        </p:txBody>
      </p:sp>
      <p:pic>
        <p:nvPicPr>
          <p:cNvPr id="1026" name="Picture 2">
            <a:hlinkClick r:id="" action="ppaction://hlinkshowjump?jump=nextslide">
              <a:snd r:embed="rId4" name="chimes.wav"/>
            </a:hlinkClick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3157" y="5997365"/>
            <a:ext cx="124936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C:\Users\Мы\AppData\Local\Microsoft\Windows\Temporary Internet Files\Content.IE5\XVEA6TE7\solution_group_thinking_500_clr[1]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-99392"/>
            <a:ext cx="1872958" cy="159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7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Флора и фауна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Терешка отличается богатством животного и растительного мира. Несмотря на то, что в верхнем и среднем течении прибрежная растительность скромная, ниже по течению она превращается в хороший пойменный лес (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tooltip="Осокорь"/>
              </a:rPr>
              <a:t>осокорь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 tooltip="Ветла"/>
              </a:rPr>
              <a:t>ветла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5" tooltip="Дуб"/>
              </a:rPr>
              <a:t>дуб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6" tooltip="Вяз"/>
              </a:rPr>
              <a:t>вяз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7" tooltip="Сосна"/>
              </a:rPr>
              <a:t>сосна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8" tooltip="Черёмуха обыкновенная"/>
              </a:rPr>
              <a:t>черёмуха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 Берега в месте впадения в Волгу покрыты дубовыми лесами.</a:t>
            </a:r>
          </a:p>
          <a:p>
            <a:pPr marL="0" indent="0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верхнем и среднем течении Терешки водится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9" tooltip="Окунь"/>
              </a:rPr>
              <a:t>окунь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10" tooltip="Голавль"/>
              </a:rPr>
              <a:t>голавль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11" tooltip="Щука"/>
              </a:rPr>
              <a:t>щука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 нижнем течении — также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12" tooltip="Сом"/>
              </a:rPr>
              <a:t>сом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13" tooltip="Волжский судак"/>
              </a:rPr>
              <a:t>судак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Устье реки является популярным местом рыбалки, что не скажешь о последних 5 годах. Из-за массивного сброса воды в Волгоградское водохранилище стали гибнуть мальки промысловых рыб. На всём протяжении реки много птиц (водоплавающие,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14" tooltip="Цапля"/>
              </a:rPr>
              <a:t>цапли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из зверей,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15" tooltip="Пресмыкающиеся"/>
              </a:rPr>
              <a:t>пресмыкающихся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в пойменных и прибрежных лесах и полях водятся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16" tooltip="Заяц"/>
              </a:rPr>
              <a:t>зайцы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17" tooltip="Лиса"/>
              </a:rPr>
              <a:t>лисы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18" tooltip="Сурок"/>
              </a:rPr>
              <a:t>сурки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19" tooltip="Кабан"/>
              </a:rPr>
              <a:t>кабаны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0" tooltip="Лось"/>
              </a:rPr>
              <a:t>лоси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1" tooltip="Змея"/>
              </a:rPr>
              <a:t>змеи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2" tooltip="Ящерица"/>
              </a:rPr>
              <a:t>ящерицы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5805264"/>
            <a:ext cx="124936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Мы\AppData\Local\Microsoft\Windows\Temporary Internet Files\Content.IE5\HEMRJJI5\working_on_computer_500_clr[1].gif"/>
          <p:cNvPicPr>
            <a:picLocks noChangeAspect="1" noChangeArrowheads="1" noCrop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194" y="-99392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8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Туризм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Река Терешка подходит для экологических путешествий на сборных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tooltip="Байдарка"/>
              </a:rPr>
              <a:t>байдарках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или надувных средствах (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 tooltip="Плот"/>
              </a:rPr>
              <a:t>плоты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 tooltip="Лодка"/>
              </a:rPr>
              <a:t>лодки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6" tooltip="Катамаран"/>
              </a:rPr>
              <a:t>катамараны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Для туристского сплава река пригодна с мая по сентябрь и доступна для путешествия даже слабо подготовленным группам. Несмотря на то, что течение реки довольно быстрое, сплошных завалов или бурных участков, грозящих серьёзными неприятностями, практически нет. Однако на реке много мелей и плёсов. Для водных походов Терешка удобна тем, что её можно проходить различными частями: от села Покровки (7—8 дней), от крупной железнодорожной станции 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 tooltip="Сенная (станция)"/>
              </a:rPr>
              <a:t>Сенной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(6—7 дней), от села Синодское (4—5 дней). Завершать маршрут также можно в нескольких точках: кроме остановочных пунктов электрички, расположенных в 500 метрах от берега Волги, можно воспользоваться на автобусными маршрутами до Саратова из сёл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Усовка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Чардым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расположенных на правом берегу Волги. По левобережной пойме реки, от села Синодское до Кошелей, что находится у впадения Терешки в Волгу, пролегает часть туристского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веломаршрута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Саратов — Синодское — Кошели</a:t>
            </a:r>
          </a:p>
        </p:txBody>
      </p:sp>
      <p:pic>
        <p:nvPicPr>
          <p:cNvPr id="3084" name="Picture 12" descr="C:\Users\Мы\AppData\Local\Microsoft\Windows\Temporary Internet Files\Content.IE5\LNWL8BD9\LARGE_elevation-1080x1080-animated72steps[1].gif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721363" cy="17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>
            <a:hlinkClick r:id="" action="ppaction://hlinkshowjump?jump=nextslide">
              <a:snd r:embed="rId9" name="chimes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1702" y="5733256"/>
            <a:ext cx="124936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79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Терешке много мест, интересных в археологическом отношении. Близ её берегов археологами раскопано много древних поселений и курганов. На левом берегу у села Новая Покровка — поселение так называемого срубно-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абашевского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времени (относящегося ко второй половине II тысячелетия до н. э.), в районе села Синодское и между сёлами Синодским 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Медяниково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(также на левом берегу) курганы с погребениями различных культур: от ямной до золотоордынской. Обрывистые берега реки интересны для любителей геологии. Пласты пород — глины, песка, гравия, лёсса, мергеля и писчего мела, служат наглядным пособием по истории реки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Есть на Терешке и объект, заслуживающий внимания с культурно-исторической точки зрения. Это церковь «Во имя Покрова Божьей Матери» в селе Подгорное (бывшая Глотовка) Воскресенского района. Село расположено в нижнем течении Терешки, в одном ходовом дне пути до места её впадения в Волгу. Церковь построена в 1829 году «тщанием прихожан», — как сказано в церковных документах, — и освящена в 1835 году. Её приход составляли сёла и деревни в окрестности до 6—7 км. Расположенная на высоком речном косогоре, церковь видна на расстоянии примерно 10 км. В советский период церковь использовалась в качестве хлева и зерносклада</a:t>
            </a:r>
          </a:p>
        </p:txBody>
      </p:sp>
      <p:pic>
        <p:nvPicPr>
          <p:cNvPr id="5132" name="Picture 12" descr="C:\Users\Мы\AppData\Local\Microsoft\Windows\Temporary Internet Files\Content.IE5\0VXM0V2Y\etude_gestion[1]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334641" cy="133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>
            <a:hlinkClick r:id="" action="ppaction://hlinkshowjump?jump=nextslide">
              <a:snd r:embed="rId4" name="chimes.wav"/>
            </a:hlinkClick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5733256"/>
            <a:ext cx="12493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34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ПО РЕКЕ ТЕРЕШКА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четырёх малых рек Саратовской области, наиболее подходящих для экологических путешествий на туристских судах —  сборных байдарках или надувных средствах (плоты, лодки, катамараны) — река Терешка не самая знаменитая. Медведица 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Хопёр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этом отношении более на слуху. Первая — из-за наибольшей транспортной доступности, вторая — из-за обилия памятников истории и архитектуры, начиная от верховий и до Балашова. У Терешки слава иная. О ней журнал «Турист» писал почти треть века назад: «Речка Терешка для бывалых туристов — не авторитет. А вот любителям путешествий по малым равнинным рекам она может понравиться, во-первых, элегантной простотой, доступностью и неброским видом, во-вторых, покоем и тишиной её мест, доброй ухой из своих скромных, но разнообразных рыбных запасов и, в-третьих, своей замечательной судьбой»</a:t>
            </a:r>
          </a:p>
        </p:txBody>
      </p:sp>
      <p:pic>
        <p:nvPicPr>
          <p:cNvPr id="9224" name="Picture 8">
            <a:hlinkClick r:id="" action="ppaction://hlinkshowjump?jump=nextslide">
              <a:snd r:embed="rId3" name="chimes.wav"/>
            </a:hlinkClick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5661248"/>
            <a:ext cx="12493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 descr="C:\Users\Мы\AppData\Local\Microsoft\Windows\Temporary Internet Files\Content.IE5\0VXM0V2Y\02[1]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88641"/>
            <a:ext cx="1296144" cy="144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7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851</Words>
  <Application>Microsoft Office PowerPoint</Application>
  <PresentationFormat>Экран (4:3)</PresentationFormat>
  <Paragraphs>30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Саратовская «горная» речка Терешка </vt:lpstr>
      <vt:lpstr>Маршрут</vt:lpstr>
      <vt:lpstr>Презентация PowerPoint</vt:lpstr>
      <vt:lpstr>Терешка- это…</vt:lpstr>
      <vt:lpstr>Географические сведения</vt:lpstr>
      <vt:lpstr>Флора и фауна</vt:lpstr>
      <vt:lpstr>Туризм</vt:lpstr>
      <vt:lpstr>Достопримечательности</vt:lpstr>
      <vt:lpstr>ПУТЕШЕСТВИЕ ПО РЕКЕ ТЕРЕШКА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Саратовская «горная» речка Терешка .</dc:title>
  <dc:creator>Алсу</dc:creator>
  <cp:lastModifiedBy>Admin</cp:lastModifiedBy>
  <cp:revision>16</cp:revision>
  <dcterms:created xsi:type="dcterms:W3CDTF">2017-10-25T17:39:11Z</dcterms:created>
  <dcterms:modified xsi:type="dcterms:W3CDTF">2018-01-14T19:31:12Z</dcterms:modified>
</cp:coreProperties>
</file>