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5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29EC2014-EEB2-4CC5-8EBE-B72A8A8C92C7}" type="datetimeFigureOut">
              <a:rPr lang="ru-RU" smtClean="0"/>
              <a:t>01.02.2017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CEC6F72D-9B85-4248-B519-50F5184E8C6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C2014-EEB2-4CC5-8EBE-B72A8A8C92C7}" type="datetimeFigureOut">
              <a:rPr lang="ru-RU" smtClean="0"/>
              <a:t>01.02.2017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6F72D-9B85-4248-B519-50F5184E8C6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C2014-EEB2-4CC5-8EBE-B72A8A8C92C7}" type="datetimeFigureOut">
              <a:rPr lang="ru-RU" smtClean="0"/>
              <a:t>01.02.2017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6F72D-9B85-4248-B519-50F5184E8C6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C2014-EEB2-4CC5-8EBE-B72A8A8C92C7}" type="datetimeFigureOut">
              <a:rPr lang="ru-RU" smtClean="0"/>
              <a:t>01.02.2017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6F72D-9B85-4248-B519-50F5184E8C6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C2014-EEB2-4CC5-8EBE-B72A8A8C92C7}" type="datetimeFigureOut">
              <a:rPr lang="ru-RU" smtClean="0"/>
              <a:t>01.02.2017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6F72D-9B85-4248-B519-50F5184E8C6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C2014-EEB2-4CC5-8EBE-B72A8A8C92C7}" type="datetimeFigureOut">
              <a:rPr lang="ru-RU" smtClean="0"/>
              <a:t>01.02.2017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6F72D-9B85-4248-B519-50F5184E8C63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C2014-EEB2-4CC5-8EBE-B72A8A8C92C7}" type="datetimeFigureOut">
              <a:rPr lang="ru-RU" smtClean="0"/>
              <a:t>01.02.2017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6F72D-9B85-4248-B519-50F5184E8C63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C2014-EEB2-4CC5-8EBE-B72A8A8C92C7}" type="datetimeFigureOut">
              <a:rPr lang="ru-RU" smtClean="0"/>
              <a:t>01.02.2017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6F72D-9B85-4248-B519-50F5184E8C6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C2014-EEB2-4CC5-8EBE-B72A8A8C92C7}" type="datetimeFigureOut">
              <a:rPr lang="ru-RU" smtClean="0"/>
              <a:t>01.02.2017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6F72D-9B85-4248-B519-50F5184E8C6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29EC2014-EEB2-4CC5-8EBE-B72A8A8C92C7}" type="datetimeFigureOut">
              <a:rPr lang="ru-RU" smtClean="0"/>
              <a:t>01.02.2017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CEC6F72D-9B85-4248-B519-50F5184E8C6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29EC2014-EEB2-4CC5-8EBE-B72A8A8C92C7}" type="datetimeFigureOut">
              <a:rPr lang="ru-RU" smtClean="0"/>
              <a:t>01.02.2017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CEC6F72D-9B85-4248-B519-50F5184E8C6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29EC2014-EEB2-4CC5-8EBE-B72A8A8C92C7}" type="datetimeFigureOut">
              <a:rPr lang="ru-RU" smtClean="0"/>
              <a:t>01.02.2017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CEC6F72D-9B85-4248-B519-50F5184E8C6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1640" y="1052736"/>
            <a:ext cx="6751712" cy="2376264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Самообразование: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задачи, результаты, перспективы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83768" y="3717032"/>
            <a:ext cx="5400600" cy="1752600"/>
          </a:xfrm>
        </p:spPr>
        <p:txBody>
          <a:bodyPr>
            <a:normAutofit fontScale="92500" lnSpcReduction="10000"/>
          </a:bodyPr>
          <a:lstStyle/>
          <a:p>
            <a:pPr algn="r"/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Отчет о проделанной работе по реализации плана самообразования Кожохиной М.А., учителя английского языка </a:t>
            </a:r>
          </a:p>
          <a:p>
            <a:pPr algn="r"/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МОУ «СОШ с. Тепловка»</a:t>
            </a:r>
          </a:p>
        </p:txBody>
      </p:sp>
    </p:spTree>
    <p:extLst>
      <p:ext uri="{BB962C8B-B14F-4D97-AF65-F5344CB8AC3E}">
        <p14:creationId xmlns:p14="http://schemas.microsoft.com/office/powerpoint/2010/main" val="385758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73921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Что сделано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63040" y="1700808"/>
            <a:ext cx="6709360" cy="402226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 smtClean="0">
                <a:solidFill>
                  <a:srgbClr val="0070C0"/>
                </a:solidFill>
              </a:rPr>
              <a:t>Практические результаты</a:t>
            </a:r>
          </a:p>
          <a:p>
            <a:r>
              <a:rPr lang="ru-RU" dirty="0" smtClean="0"/>
              <a:t>Открытый урок в начальном звене по ФГОС (в рамках РМО)</a:t>
            </a:r>
          </a:p>
          <a:p>
            <a:r>
              <a:rPr lang="ru-RU" dirty="0" smtClean="0"/>
              <a:t>Открытое внеклассное мероприятие «Грамматический концерт», новогодняя </a:t>
            </a:r>
            <a:r>
              <a:rPr lang="ru-RU" dirty="0" err="1" smtClean="0"/>
              <a:t>видеооткрытка</a:t>
            </a:r>
            <a:r>
              <a:rPr lang="ru-RU" dirty="0" smtClean="0"/>
              <a:t> (в рамках РМО)</a:t>
            </a:r>
          </a:p>
          <a:p>
            <a:r>
              <a:rPr lang="ru-RU" dirty="0" smtClean="0"/>
              <a:t>Выступление на РМО с докладом из опыта работы</a:t>
            </a:r>
          </a:p>
          <a:p>
            <a:pPr marL="0" indent="0"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9805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Что сделано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63040" y="1772816"/>
            <a:ext cx="6709360" cy="4248472"/>
          </a:xfrm>
        </p:spPr>
        <p:txBody>
          <a:bodyPr>
            <a:normAutofit/>
          </a:bodyPr>
          <a:lstStyle/>
          <a:p>
            <a:r>
              <a:rPr lang="ru-RU" dirty="0"/>
              <a:t>Открытые внеклассные мероприятия в школе (драматизация стихотворения «Королевский бутерброд», новогодняя музыкальная поздравительная открытка)</a:t>
            </a:r>
          </a:p>
          <a:p>
            <a:r>
              <a:rPr lang="ru-RU" dirty="0"/>
              <a:t>Проведение недели иностранного языка </a:t>
            </a:r>
          </a:p>
          <a:p>
            <a:r>
              <a:rPr lang="ru-RU" dirty="0" smtClean="0"/>
              <a:t>Участие учащихся школы в олимпиадах и конкурсах различных уровней (11 мероприятий)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8203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Что не удалось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63040" y="2119257"/>
            <a:ext cx="6709360" cy="3603812"/>
          </a:xfrm>
        </p:spPr>
        <p:txBody>
          <a:bodyPr/>
          <a:lstStyle/>
          <a:p>
            <a:r>
              <a:rPr lang="ru-RU" dirty="0"/>
              <a:t>- прохождение интернет-курсов по методике преподавания предмета</a:t>
            </a:r>
            <a:r>
              <a:rPr lang="ru-RU" dirty="0" smtClean="0"/>
              <a:t>;</a:t>
            </a:r>
            <a:r>
              <a:rPr lang="ru-RU" dirty="0"/>
              <a:t> </a:t>
            </a:r>
          </a:p>
          <a:p>
            <a:r>
              <a:rPr lang="ru-RU" dirty="0"/>
              <a:t>- прохождение педагогической аттестации на подтверждение </a:t>
            </a:r>
            <a:r>
              <a:rPr lang="en-US" dirty="0"/>
              <a:t>I </a:t>
            </a:r>
            <a:r>
              <a:rPr lang="ru-RU" dirty="0"/>
              <a:t>категории</a:t>
            </a:r>
          </a:p>
        </p:txBody>
      </p:sp>
    </p:spTree>
    <p:extLst>
      <p:ext uri="{BB962C8B-B14F-4D97-AF65-F5344CB8AC3E}">
        <p14:creationId xmlns:p14="http://schemas.microsoft.com/office/powerpoint/2010/main" val="2822443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Что планируется 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в текущем учебном году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Продолжить работу над методической темой в текущем учебном году</a:t>
            </a:r>
          </a:p>
          <a:p>
            <a:r>
              <a:rPr lang="ru-RU" dirty="0" smtClean="0"/>
              <a:t>Расширить методическую базу с акцентом на метод проектов как одном из эффективных условий повышения </a:t>
            </a:r>
            <a:r>
              <a:rPr lang="ru-RU" dirty="0" smtClean="0"/>
              <a:t>уровня коммуникативной </a:t>
            </a:r>
            <a:r>
              <a:rPr lang="ru-RU" dirty="0" smtClean="0"/>
              <a:t>компетенции учащихся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5711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Реализация планов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63040" y="1772816"/>
            <a:ext cx="6565344" cy="424847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b="1" i="1" dirty="0" smtClean="0">
                <a:solidFill>
                  <a:srgbClr val="0070C0"/>
                </a:solidFill>
              </a:rPr>
              <a:t>     Мероприятия</a:t>
            </a:r>
          </a:p>
          <a:p>
            <a:r>
              <a:rPr lang="ru-RU" dirty="0" smtClean="0"/>
              <a:t>Разработка </a:t>
            </a:r>
            <a:r>
              <a:rPr lang="ru-RU" dirty="0"/>
              <a:t>и проведение открытого районного мероприятия «День благодарения» (в соавторстве с </a:t>
            </a:r>
            <a:r>
              <a:rPr lang="ru-RU" dirty="0" err="1"/>
              <a:t>Бумарсковой</a:t>
            </a:r>
            <a:r>
              <a:rPr lang="ru-RU" dirty="0"/>
              <a:t> С.В.)</a:t>
            </a:r>
          </a:p>
          <a:p>
            <a:r>
              <a:rPr lang="ru-RU" dirty="0"/>
              <a:t>Выступление команды школы на районном мероприятии «День благодарения</a:t>
            </a:r>
            <a:r>
              <a:rPr lang="ru-RU" dirty="0" smtClean="0"/>
              <a:t>»</a:t>
            </a:r>
          </a:p>
          <a:p>
            <a:r>
              <a:rPr lang="ru-RU" dirty="0" smtClean="0"/>
              <a:t>Неделя английского языка</a:t>
            </a:r>
          </a:p>
          <a:p>
            <a:r>
              <a:rPr lang="ru-RU" dirty="0" smtClean="0"/>
              <a:t>Участие в различных конкурсах и олимпиадах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3854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Реализация планов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b="1" i="1" dirty="0" smtClean="0">
                <a:solidFill>
                  <a:srgbClr val="0070C0"/>
                </a:solidFill>
              </a:rPr>
              <a:t>Проектная деятельность</a:t>
            </a:r>
          </a:p>
          <a:p>
            <a:r>
              <a:rPr lang="ru-RU" dirty="0" smtClean="0"/>
              <a:t>Проектная </a:t>
            </a:r>
            <a:r>
              <a:rPr lang="ru-RU" dirty="0"/>
              <a:t>деятельность «Путешествие  по Великобритании» (</a:t>
            </a:r>
            <a:r>
              <a:rPr lang="en-US" dirty="0"/>
              <a:t>Around Britain</a:t>
            </a:r>
            <a:r>
              <a:rPr lang="ru-RU" dirty="0"/>
              <a:t>) (в рамках кружка «Занимательный английский»)</a:t>
            </a:r>
          </a:p>
          <a:p>
            <a:r>
              <a:rPr lang="ru-RU" dirty="0"/>
              <a:t>Учебный проект «Животный мир: птицы» (альбом) (7 класс)</a:t>
            </a:r>
          </a:p>
          <a:p>
            <a:r>
              <a:rPr lang="ru-RU" dirty="0" smtClean="0"/>
              <a:t>Индивидуальные учебные проектные задания (4-8 классы) по тематике изучаемого программного  материала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1073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Тема самообразования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 smtClean="0"/>
              <a:t> </a:t>
            </a:r>
            <a:r>
              <a:rPr lang="ru-RU" sz="2800" b="1" dirty="0" smtClean="0">
                <a:solidFill>
                  <a:srgbClr val="C00000"/>
                </a:solidFill>
              </a:rPr>
              <a:t>Условия </a:t>
            </a:r>
            <a:r>
              <a:rPr lang="ru-RU" sz="2800" b="1" dirty="0">
                <a:solidFill>
                  <a:srgbClr val="C00000"/>
                </a:solidFill>
              </a:rPr>
              <a:t>формирования </a:t>
            </a:r>
            <a:endParaRPr lang="ru-RU" sz="2800" b="1" dirty="0" smtClean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ru-RU" sz="2800" b="1" dirty="0" smtClean="0">
                <a:solidFill>
                  <a:srgbClr val="C00000"/>
                </a:solidFill>
              </a:rPr>
              <a:t>коммуникативной </a:t>
            </a:r>
            <a:r>
              <a:rPr lang="ru-RU" sz="2800" b="1" dirty="0">
                <a:solidFill>
                  <a:srgbClr val="C00000"/>
                </a:solidFill>
              </a:rPr>
              <a:t>компетенции </a:t>
            </a:r>
            <a:endParaRPr lang="ru-RU" sz="2800" b="1" dirty="0" smtClean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ru-RU" sz="2800" b="1" dirty="0" smtClean="0">
                <a:solidFill>
                  <a:srgbClr val="C00000"/>
                </a:solidFill>
              </a:rPr>
              <a:t>при </a:t>
            </a:r>
            <a:r>
              <a:rPr lang="ru-RU" sz="2800" b="1" dirty="0">
                <a:solidFill>
                  <a:srgbClr val="C00000"/>
                </a:solidFill>
              </a:rPr>
              <a:t>обучении английскому языку</a:t>
            </a:r>
          </a:p>
          <a:p>
            <a:pPr marL="0" indent="0">
              <a:buNone/>
            </a:pP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1705017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Цели и задачи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772816"/>
            <a:ext cx="7416824" cy="4392488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Цель:</a:t>
            </a:r>
            <a:r>
              <a:rPr lang="ru-RU" dirty="0"/>
              <a:t> Определить наиболее эффективные методы и приемы преподавания английского языка на начальном и среднем этапах обучения, способствующих формированию лексико-грамматической и речевой компетенции с учетом требований ФГОС</a:t>
            </a:r>
          </a:p>
          <a:p>
            <a:r>
              <a:rPr lang="ru-RU" b="1" dirty="0">
                <a:solidFill>
                  <a:srgbClr val="C00000"/>
                </a:solidFill>
              </a:rPr>
              <a:t>Задача:</a:t>
            </a:r>
            <a:r>
              <a:rPr lang="ru-RU" dirty="0"/>
              <a:t> актуализировать коммуникативные умения </a:t>
            </a:r>
            <a:r>
              <a:rPr lang="ru-RU" dirty="0" smtClean="0"/>
              <a:t>учащихся; способствовать </a:t>
            </a:r>
            <a:r>
              <a:rPr lang="ru-RU" dirty="0"/>
              <a:t>формированию устойчивых речевых навыков и повышению лингвострановедческой компетенции; научить учащихся получать самостоятельно знания, оценивать результаты своей работы; воспитывать у учащихся уважительное отношение к культуре стран изучаемого языка; научить учащихся работать с удовольствием.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1779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Что планировалось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b="1" dirty="0" smtClean="0">
                <a:solidFill>
                  <a:srgbClr val="0070C0"/>
                </a:solidFill>
              </a:rPr>
              <a:t>            Подготовительный </a:t>
            </a:r>
            <a:r>
              <a:rPr lang="ru-RU" b="1" dirty="0">
                <a:solidFill>
                  <a:srgbClr val="0070C0"/>
                </a:solidFill>
              </a:rPr>
              <a:t>этап</a:t>
            </a:r>
          </a:p>
          <a:p>
            <a:r>
              <a:rPr lang="ru-RU" dirty="0"/>
              <a:t>- изучение теоретического материала по вопросу организации современного урока с учетом требований ФГОС; </a:t>
            </a:r>
          </a:p>
          <a:p>
            <a:r>
              <a:rPr lang="ru-RU" dirty="0"/>
              <a:t>- прохождение курсов повышения квалификации по ФГОС</a:t>
            </a:r>
          </a:p>
        </p:txBody>
      </p:sp>
    </p:spTree>
    <p:extLst>
      <p:ext uri="{BB962C8B-B14F-4D97-AF65-F5344CB8AC3E}">
        <p14:creationId xmlns:p14="http://schemas.microsoft.com/office/powerpoint/2010/main" val="3687128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908720"/>
            <a:ext cx="6493336" cy="4814349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b="1" dirty="0" smtClean="0">
                <a:solidFill>
                  <a:srgbClr val="0070C0"/>
                </a:solidFill>
              </a:rPr>
              <a:t>     Повышение </a:t>
            </a:r>
            <a:r>
              <a:rPr lang="ru-RU" b="1" dirty="0">
                <a:solidFill>
                  <a:srgbClr val="0070C0"/>
                </a:solidFill>
              </a:rPr>
              <a:t>психолого-педагогического и методического </a:t>
            </a:r>
            <a:r>
              <a:rPr lang="ru-RU" b="1" dirty="0" smtClean="0">
                <a:solidFill>
                  <a:srgbClr val="0070C0"/>
                </a:solidFill>
              </a:rPr>
              <a:t>уровня</a:t>
            </a:r>
            <a:endParaRPr lang="ru-RU" dirty="0">
              <a:solidFill>
                <a:srgbClr val="0070C0"/>
              </a:solidFill>
            </a:endParaRPr>
          </a:p>
          <a:p>
            <a:r>
              <a:rPr lang="ru-RU" dirty="0"/>
              <a:t>- изучения опыта работы ведущих </a:t>
            </a:r>
            <a:r>
              <a:rPr lang="ru-RU" dirty="0" smtClean="0"/>
              <a:t>учителей</a:t>
            </a:r>
            <a:endParaRPr lang="ru-RU" dirty="0"/>
          </a:p>
          <a:p>
            <a:r>
              <a:rPr lang="ru-RU" dirty="0" smtClean="0"/>
              <a:t>- </a:t>
            </a:r>
            <a:r>
              <a:rPr lang="ru-RU" dirty="0"/>
              <a:t>подготовка методической копилки по изучаемой методической теме и по методике современного преподавания иностранного языка;</a:t>
            </a:r>
          </a:p>
          <a:p>
            <a:r>
              <a:rPr lang="ru-RU" dirty="0"/>
              <a:t>- применение теоретического материала на практике;</a:t>
            </a:r>
          </a:p>
          <a:p>
            <a:r>
              <a:rPr lang="ru-RU" dirty="0"/>
              <a:t>- практическое применение материалов курсов по ФГОС  на уроках;</a:t>
            </a:r>
          </a:p>
          <a:p>
            <a:r>
              <a:rPr lang="ru-RU" dirty="0"/>
              <a:t>- прохождение интернет-курсов по методике преподавания предмета</a:t>
            </a:r>
            <a:r>
              <a:rPr lang="ru-RU" dirty="0" smtClean="0"/>
              <a:t>;</a:t>
            </a:r>
            <a:r>
              <a:rPr lang="ru-RU" dirty="0"/>
              <a:t> </a:t>
            </a:r>
          </a:p>
          <a:p>
            <a:r>
              <a:rPr lang="ru-RU" dirty="0"/>
              <a:t>- прохождение педагогической аттестации на подтверждение </a:t>
            </a:r>
            <a:r>
              <a:rPr lang="en-US" dirty="0"/>
              <a:t>I </a:t>
            </a:r>
            <a:r>
              <a:rPr lang="ru-RU" dirty="0"/>
              <a:t>категории</a:t>
            </a:r>
          </a:p>
        </p:txBody>
      </p:sp>
    </p:spTree>
    <p:extLst>
      <p:ext uri="{BB962C8B-B14F-4D97-AF65-F5344CB8AC3E}">
        <p14:creationId xmlns:p14="http://schemas.microsoft.com/office/powerpoint/2010/main" val="3854489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63040" y="1052736"/>
            <a:ext cx="6196405" cy="467033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 smtClean="0"/>
              <a:t>     </a:t>
            </a:r>
            <a:r>
              <a:rPr lang="ru-RU" b="1" dirty="0" smtClean="0">
                <a:solidFill>
                  <a:srgbClr val="0070C0"/>
                </a:solidFill>
              </a:rPr>
              <a:t>Научно-практическая </a:t>
            </a:r>
            <a:r>
              <a:rPr lang="ru-RU" b="1" dirty="0">
                <a:solidFill>
                  <a:srgbClr val="0070C0"/>
                </a:solidFill>
              </a:rPr>
              <a:t>работа</a:t>
            </a:r>
            <a:endParaRPr lang="ru-RU" dirty="0">
              <a:solidFill>
                <a:srgbClr val="0070C0"/>
              </a:solidFill>
            </a:endParaRPr>
          </a:p>
          <a:p>
            <a:r>
              <a:rPr lang="ru-RU" dirty="0"/>
              <a:t>- проведение открытого урока для анализа со стороны коллег, в рамках ШМО;</a:t>
            </a:r>
          </a:p>
          <a:p>
            <a:r>
              <a:rPr lang="ru-RU" dirty="0"/>
              <a:t> </a:t>
            </a:r>
            <a:r>
              <a:rPr lang="ru-RU" dirty="0" smtClean="0"/>
              <a:t>- </a:t>
            </a:r>
            <a:r>
              <a:rPr lang="ru-RU" dirty="0"/>
              <a:t>выступление на ШМО по результатам работы над методической темой;</a:t>
            </a:r>
          </a:p>
          <a:p>
            <a:r>
              <a:rPr lang="ru-RU" dirty="0"/>
              <a:t>  - </a:t>
            </a:r>
            <a:r>
              <a:rPr lang="ru-RU" dirty="0" smtClean="0"/>
              <a:t>составление отчета по результатам работы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428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63040" y="836712"/>
            <a:ext cx="6637352" cy="532859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b="1" dirty="0" smtClean="0">
                <a:solidFill>
                  <a:srgbClr val="0070C0"/>
                </a:solidFill>
              </a:rPr>
              <a:t>        Текущая </a:t>
            </a:r>
            <a:r>
              <a:rPr lang="ru-RU" b="1" dirty="0">
                <a:solidFill>
                  <a:srgbClr val="0070C0"/>
                </a:solidFill>
              </a:rPr>
              <a:t>методическая </a:t>
            </a:r>
            <a:r>
              <a:rPr lang="ru-RU" b="1" dirty="0" smtClean="0">
                <a:solidFill>
                  <a:srgbClr val="0070C0"/>
                </a:solidFill>
              </a:rPr>
              <a:t>работа</a:t>
            </a:r>
            <a:endParaRPr lang="ru-RU" dirty="0">
              <a:solidFill>
                <a:srgbClr val="0070C0"/>
              </a:solidFill>
            </a:endParaRPr>
          </a:p>
          <a:p>
            <a:r>
              <a:rPr lang="ru-RU" dirty="0"/>
              <a:t>- разработка электронных презентаций</a:t>
            </a:r>
          </a:p>
          <a:p>
            <a:r>
              <a:rPr lang="ru-RU" dirty="0"/>
              <a:t>- разработка тестов</a:t>
            </a:r>
          </a:p>
          <a:p>
            <a:r>
              <a:rPr lang="ru-RU" dirty="0"/>
              <a:t>- разработка упражнений для  тренинга</a:t>
            </a:r>
          </a:p>
          <a:p>
            <a:r>
              <a:rPr lang="ru-RU" dirty="0"/>
              <a:t>- разработка технологических карт уроков;</a:t>
            </a:r>
          </a:p>
          <a:p>
            <a:r>
              <a:rPr lang="ru-RU" dirty="0"/>
              <a:t>- разработка материалов кружковой работы;</a:t>
            </a:r>
          </a:p>
          <a:p>
            <a:r>
              <a:rPr lang="ru-RU" dirty="0"/>
              <a:t>- разработка методической базы дополнительной работы по предмету</a:t>
            </a:r>
          </a:p>
          <a:p>
            <a:r>
              <a:rPr lang="ru-RU" dirty="0"/>
              <a:t>- общение с коллегами в школе, районе и в Интернете</a:t>
            </a:r>
            <a:r>
              <a:rPr lang="ru-RU" dirty="0" smtClean="0"/>
              <a:t>.</a:t>
            </a:r>
          </a:p>
          <a:p>
            <a:r>
              <a:rPr lang="ru-RU" dirty="0" smtClean="0"/>
              <a:t>- анализ</a:t>
            </a:r>
            <a:r>
              <a:rPr lang="ru-RU" b="1" dirty="0" smtClean="0"/>
              <a:t> </a:t>
            </a:r>
            <a:r>
              <a:rPr lang="ru-RU" dirty="0"/>
              <a:t>самостоятельной методической работы.</a:t>
            </a:r>
          </a:p>
        </p:txBody>
      </p:sp>
    </p:spTree>
    <p:extLst>
      <p:ext uri="{BB962C8B-B14F-4D97-AF65-F5344CB8AC3E}">
        <p14:creationId xmlns:p14="http://schemas.microsoft.com/office/powerpoint/2010/main" val="66773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883226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Что сделано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628800"/>
            <a:ext cx="7200800" cy="4094269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ru-RU" b="1" dirty="0" smtClean="0">
                <a:solidFill>
                  <a:srgbClr val="0070C0"/>
                </a:solidFill>
              </a:rPr>
              <a:t>Повышение методического уровня</a:t>
            </a:r>
          </a:p>
          <a:p>
            <a:r>
              <a:rPr lang="ru-RU" dirty="0" smtClean="0"/>
              <a:t>Изучен большой объем теоретического материала по методике преподавания предмета с учетом требований ФГОС.</a:t>
            </a:r>
          </a:p>
          <a:p>
            <a:r>
              <a:rPr lang="ru-RU" dirty="0" smtClean="0"/>
              <a:t>Пройдены курсы повышения квалификации преподавания предмета по ФГОС.</a:t>
            </a:r>
          </a:p>
          <a:p>
            <a:r>
              <a:rPr lang="ru-RU" dirty="0" smtClean="0"/>
              <a:t>Составлена объёмная методическая копилка по результатам изучения и анализа теоретического материала, опыта работы ведущих учителей, прослушивания </a:t>
            </a:r>
            <a:r>
              <a:rPr lang="ru-RU" dirty="0" err="1" smtClean="0"/>
              <a:t>вебинаров</a:t>
            </a:r>
            <a:r>
              <a:rPr lang="ru-RU" dirty="0" smtClean="0"/>
              <a:t>, участия в работе ШМО, РМО, общения с коллегами.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0286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1027242"/>
          </a:xfrm>
        </p:spPr>
        <p:txBody>
          <a:bodyPr/>
          <a:lstStyle/>
          <a:p>
            <a:r>
              <a:rPr lang="ru-RU" b="1" dirty="0">
                <a:solidFill>
                  <a:srgbClr val="002060"/>
                </a:solidFill>
              </a:rPr>
              <a:t>Что сделано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63040" y="1844824"/>
            <a:ext cx="6565344" cy="41764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 smtClean="0">
                <a:solidFill>
                  <a:srgbClr val="0070C0"/>
                </a:solidFill>
              </a:rPr>
              <a:t>Практическая работа</a:t>
            </a:r>
          </a:p>
          <a:p>
            <a:r>
              <a:rPr lang="ru-RU" dirty="0" smtClean="0"/>
              <a:t>Разработан различный дидактический материал (презентации, тесты, лексико-грамматические практикумы, материалы кружковой работы, методическая база дополнительной работы по предмету)</a:t>
            </a:r>
          </a:p>
          <a:p>
            <a:r>
              <a:rPr lang="ru-RU" dirty="0" smtClean="0"/>
              <a:t>Постоянное общение с коллегами с целью обмена опытом</a:t>
            </a:r>
          </a:p>
          <a:p>
            <a:r>
              <a:rPr lang="ru-RU" dirty="0" err="1" smtClean="0"/>
              <a:t>Самоонализ</a:t>
            </a:r>
            <a:r>
              <a:rPr lang="ru-RU" dirty="0" smtClean="0"/>
              <a:t> работы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59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142</TotalTime>
  <Words>434</Words>
  <Application>Microsoft Office PowerPoint</Application>
  <PresentationFormat>Экран (4:3)</PresentationFormat>
  <Paragraphs>72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Кнопка</vt:lpstr>
      <vt:lpstr>Самообразование:  задачи, результаты, перспективы</vt:lpstr>
      <vt:lpstr>Тема самообразования</vt:lpstr>
      <vt:lpstr>Цели и задачи</vt:lpstr>
      <vt:lpstr>Что планировалось</vt:lpstr>
      <vt:lpstr>Презентация PowerPoint</vt:lpstr>
      <vt:lpstr>Презентация PowerPoint</vt:lpstr>
      <vt:lpstr>Презентация PowerPoint</vt:lpstr>
      <vt:lpstr>Что сделано</vt:lpstr>
      <vt:lpstr>Что сделано</vt:lpstr>
      <vt:lpstr>Что сделано</vt:lpstr>
      <vt:lpstr>Что сделано</vt:lpstr>
      <vt:lpstr>Что не удалось</vt:lpstr>
      <vt:lpstr>Что планируется  в текущем учебном году</vt:lpstr>
      <vt:lpstr>Реализация планов</vt:lpstr>
      <vt:lpstr>Реализация планов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Самообразование:  задачи, результаты, перспективы</dc:title>
  <dc:creator>Данила</dc:creator>
  <cp:lastModifiedBy>Данила</cp:lastModifiedBy>
  <cp:revision>15</cp:revision>
  <dcterms:created xsi:type="dcterms:W3CDTF">2017-02-01T16:30:50Z</dcterms:created>
  <dcterms:modified xsi:type="dcterms:W3CDTF">2017-02-01T19:12:47Z</dcterms:modified>
</cp:coreProperties>
</file>