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9" r:id="rId10"/>
    <p:sldId id="270" r:id="rId11"/>
    <p:sldId id="261" r:id="rId12"/>
    <p:sldId id="262" r:id="rId13"/>
    <p:sldId id="263" r:id="rId14"/>
    <p:sldId id="264" r:id="rId15"/>
    <p:sldId id="265" r:id="rId16"/>
    <p:sldId id="272" r:id="rId17"/>
    <p:sldId id="273" r:id="rId18"/>
    <p:sldId id="274" r:id="rId19"/>
    <p:sldId id="275" r:id="rId20"/>
    <p:sldId id="284" r:id="rId21"/>
    <p:sldId id="285" r:id="rId22"/>
    <p:sldId id="286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262FEF6-9FCE-42A7-A2BA-4407636DF9FF}" type="datetimeFigureOut">
              <a:rPr lang="ru-RU" smtClean="0"/>
              <a:t>01.11.2017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3B13004-F6B0-456D-9DA0-59FA1EF95D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kopilkaurokov.ru/angliiskiyYazik/prochee/vnieurochnaia-dieiatiel-nost-po-inostrannomu-iazyku" TargetMode="External"/><Relationship Id="rId3" Type="http://schemas.openxmlformats.org/officeDocument/2006/relationships/hyperlink" Target="https://moluch.ru/conf/ped/archive/147/7313/" TargetMode="External"/><Relationship Id="rId7" Type="http://schemas.openxmlformats.org/officeDocument/2006/relationships/hyperlink" Target="https://multiurok.ru/files/formirovaniia-uud-na-urokakh-anghliiskogho-iazyka.html" TargetMode="External"/><Relationship Id="rId2" Type="http://schemas.openxmlformats.org/officeDocument/2006/relationships/hyperlink" Target="https://infourok.ru/proektnaya_i_issledovatelskaya_deyatelnost_uchaschihsya.-574687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nfourok.ru/avtorskaya_razrabotka_formirovanie_uud_na_urokah_angliyskogo_yazyka-300387.htm" TargetMode="External"/><Relationship Id="rId5" Type="http://schemas.openxmlformats.org/officeDocument/2006/relationships/hyperlink" Target="https://infourok.ru/prezentaciya-razvitie-poznavatelnih-i-regulyativnih-uud-936244.html" TargetMode="External"/><Relationship Id="rId4" Type="http://schemas.openxmlformats.org/officeDocument/2006/relationships/hyperlink" Target="http://&#1086;&#1090;&#1082;&#1088;&#1099;&#1090;&#1099;&#1081;&#1091;&#1088;&#1086;&#1082;.&#1088;&#1092;/&#1089;&#1090;&#1072;&#1090;&#1100;&#1080;/633863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332657"/>
            <a:ext cx="6910536" cy="16561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Проектная работа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во внеурочной деятельности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по иностранному языку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dirty="0" smtClean="0"/>
              <a:t>Презентация к докладу Кожохиной М.А., учителя английского языка МОУ «СОШ с. Тепловка </a:t>
            </a:r>
            <a:r>
              <a:rPr lang="ru-RU" dirty="0" err="1" smtClean="0"/>
              <a:t>Новобурасского</a:t>
            </a:r>
            <a:r>
              <a:rPr lang="ru-RU" dirty="0" smtClean="0"/>
              <a:t> района Саратовской области»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56939"/>
            <a:ext cx="266700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8540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Условия успешной проектной деятельности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п</a:t>
            </a:r>
            <a:r>
              <a:rPr lang="ru-RU" b="1" dirty="0" smtClean="0"/>
              <a:t>осильность и соответствие возрасту</a:t>
            </a:r>
            <a:r>
              <a:rPr lang="ru-RU" b="1" dirty="0"/>
              <a:t>, способностям и возможностям </a:t>
            </a:r>
            <a:r>
              <a:rPr lang="ru-RU" b="1" dirty="0" smtClean="0"/>
              <a:t>обучающегося</a:t>
            </a:r>
          </a:p>
          <a:p>
            <a:r>
              <a:rPr lang="ru-RU" b="1" dirty="0"/>
              <a:t>н</a:t>
            </a:r>
            <a:r>
              <a:rPr lang="ru-RU" b="1" dirty="0" smtClean="0"/>
              <a:t>аличие и доступность ресурсов</a:t>
            </a:r>
          </a:p>
          <a:p>
            <a:r>
              <a:rPr lang="ru-RU" b="1" dirty="0"/>
              <a:t>г</a:t>
            </a:r>
            <a:r>
              <a:rPr lang="ru-RU" b="1" dirty="0" smtClean="0"/>
              <a:t>отовность учащихся к выполнению заданий</a:t>
            </a:r>
          </a:p>
          <a:p>
            <a:r>
              <a:rPr lang="ru-RU" b="1" dirty="0"/>
              <a:t>п</a:t>
            </a:r>
            <a:r>
              <a:rPr lang="ru-RU" b="1" dirty="0" smtClean="0"/>
              <a:t>едагогическое сопровождение проекта</a:t>
            </a:r>
          </a:p>
          <a:p>
            <a:r>
              <a:rPr lang="ru-RU" b="1" dirty="0" smtClean="0"/>
              <a:t>ясная </a:t>
            </a:r>
            <a:r>
              <a:rPr lang="ru-RU" b="1" dirty="0"/>
              <a:t>и </a:t>
            </a:r>
            <a:r>
              <a:rPr lang="ru-RU" b="1" dirty="0" smtClean="0"/>
              <a:t>простая </a:t>
            </a:r>
            <a:r>
              <a:rPr lang="ru-RU" b="1" dirty="0" err="1" smtClean="0"/>
              <a:t>критериальная</a:t>
            </a:r>
            <a:r>
              <a:rPr lang="ru-RU" b="1" dirty="0" smtClean="0"/>
              <a:t> система </a:t>
            </a:r>
            <a:r>
              <a:rPr lang="ru-RU" b="1" dirty="0"/>
              <a:t>оценки </a:t>
            </a:r>
            <a:endParaRPr lang="ru-RU" b="1" dirty="0" smtClean="0"/>
          </a:p>
          <a:p>
            <a:r>
              <a:rPr lang="ru-RU" b="1" dirty="0"/>
              <a:t>п</a:t>
            </a:r>
            <a:r>
              <a:rPr lang="ru-RU" b="1" dirty="0" smtClean="0"/>
              <a:t>резентация результатов </a:t>
            </a:r>
            <a:r>
              <a:rPr lang="ru-RU" b="1" dirty="0"/>
              <a:t>и </a:t>
            </a:r>
            <a:r>
              <a:rPr lang="ru-RU" b="1" dirty="0" smtClean="0"/>
              <a:t>продуктов </a:t>
            </a:r>
            <a:r>
              <a:rPr lang="ru-RU" b="1" dirty="0"/>
              <a:t>проектной </a:t>
            </a:r>
            <a:endParaRPr lang="ru-RU" b="1" dirty="0" smtClean="0"/>
          </a:p>
          <a:p>
            <a:r>
              <a:rPr lang="ru-RU" b="1" dirty="0"/>
              <a:t>о</a:t>
            </a:r>
            <a:r>
              <a:rPr lang="ru-RU" b="1" dirty="0" smtClean="0"/>
              <a:t>ценка и признание достижений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25294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41763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Иностранный язык в современной концепции образования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/>
              <a:t>актуализируется </a:t>
            </a:r>
            <a:r>
              <a:rPr lang="ru-RU" b="1" i="1" dirty="0">
                <a:solidFill>
                  <a:srgbClr val="C00000"/>
                </a:solidFill>
              </a:rPr>
              <a:t>воспитательный</a:t>
            </a:r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/>
              <a:t>и </a:t>
            </a:r>
            <a:r>
              <a:rPr lang="ru-RU" b="1" i="1" dirty="0">
                <a:solidFill>
                  <a:srgbClr val="C00000"/>
                </a:solidFill>
              </a:rPr>
              <a:t>развивающий</a:t>
            </a:r>
            <a:r>
              <a:rPr lang="ru-RU" b="1" dirty="0"/>
              <a:t> личность школьника </a:t>
            </a:r>
            <a:r>
              <a:rPr lang="ru-RU" b="1" i="1" dirty="0">
                <a:solidFill>
                  <a:srgbClr val="C00000"/>
                </a:solidFill>
              </a:rPr>
              <a:t>потенциал</a:t>
            </a:r>
            <a:r>
              <a:rPr lang="ru-RU" b="1" i="1" dirty="0"/>
              <a:t> </a:t>
            </a:r>
            <a:r>
              <a:rPr lang="ru-RU" b="1" dirty="0"/>
              <a:t>«иностранного языка» как </a:t>
            </a:r>
            <a:r>
              <a:rPr lang="ru-RU" b="1" dirty="0" smtClean="0"/>
              <a:t>предмета</a:t>
            </a:r>
          </a:p>
          <a:p>
            <a:r>
              <a:rPr lang="ru-RU" b="1" dirty="0"/>
              <a:t>о</a:t>
            </a:r>
            <a:r>
              <a:rPr lang="ru-RU" b="1" dirty="0" smtClean="0"/>
              <a:t>бучение заключается </a:t>
            </a:r>
            <a:r>
              <a:rPr lang="ru-RU" b="1" dirty="0"/>
              <a:t>в </a:t>
            </a:r>
            <a:r>
              <a:rPr lang="ru-RU" b="1" i="1" dirty="0">
                <a:solidFill>
                  <a:srgbClr val="C00000"/>
                </a:solidFill>
              </a:rPr>
              <a:t>овладении новым вербальным кодом </a:t>
            </a:r>
            <a:r>
              <a:rPr lang="ru-RU" b="1" dirty="0"/>
              <a:t>как средством межкультурного общения, </a:t>
            </a:r>
            <a:r>
              <a:rPr lang="ru-RU" b="1" i="1" dirty="0">
                <a:solidFill>
                  <a:srgbClr val="C00000"/>
                </a:solidFill>
              </a:rPr>
              <a:t>инструментом приобретения новых знаний </a:t>
            </a:r>
            <a:r>
              <a:rPr lang="ru-RU" b="1" dirty="0"/>
              <a:t>о </a:t>
            </a:r>
            <a:r>
              <a:rPr lang="ru-RU" b="1" dirty="0" smtClean="0"/>
              <a:t>мире</a:t>
            </a:r>
          </a:p>
          <a:p>
            <a:r>
              <a:rPr lang="ru-RU" b="1" i="1" dirty="0">
                <a:solidFill>
                  <a:srgbClr val="C00000"/>
                </a:solidFill>
              </a:rPr>
              <a:t>л</a:t>
            </a:r>
            <a:r>
              <a:rPr lang="ru-RU" b="1" i="1" dirty="0" smtClean="0">
                <a:solidFill>
                  <a:srgbClr val="C00000"/>
                </a:solidFill>
              </a:rPr>
              <a:t>ичностно-ориентированное</a:t>
            </a:r>
            <a:r>
              <a:rPr lang="ru-RU" dirty="0" smtClean="0"/>
              <a:t> </a:t>
            </a:r>
            <a:r>
              <a:rPr lang="ru-RU" b="1" dirty="0"/>
              <a:t>воспитание средствами иностранного языка</a:t>
            </a:r>
          </a:p>
        </p:txBody>
      </p:sp>
    </p:spTree>
    <p:extLst>
      <p:ext uri="{BB962C8B-B14F-4D97-AF65-F5344CB8AC3E}">
        <p14:creationId xmlns:p14="http://schemas.microsoft.com/office/powerpoint/2010/main" val="2480191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467600" cy="12289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Особенности организации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учебно-воспитательного </a:t>
            </a:r>
            <a:r>
              <a:rPr lang="ru-RU" sz="2800" b="1" dirty="0">
                <a:solidFill>
                  <a:srgbClr val="002060"/>
                </a:solidFill>
              </a:rPr>
              <a:t>процесса обучения иностранному языку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203032" cy="487375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Сложность организации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учебно-воспитательного процесса</a:t>
            </a:r>
          </a:p>
          <a:p>
            <a:r>
              <a:rPr lang="ru-RU" b="1" dirty="0"/>
              <a:t>о</a:t>
            </a:r>
            <a:r>
              <a:rPr lang="ru-RU" b="1" dirty="0" smtClean="0"/>
              <a:t>тсутствие языковой среды</a:t>
            </a:r>
          </a:p>
          <a:p>
            <a:r>
              <a:rPr lang="ru-RU" b="1" dirty="0"/>
              <a:t>о</a:t>
            </a:r>
            <a:r>
              <a:rPr lang="ru-RU" b="1" dirty="0" smtClean="0"/>
              <a:t>граниченное количество часов</a:t>
            </a:r>
          </a:p>
          <a:p>
            <a:r>
              <a:rPr lang="ru-RU" b="1" dirty="0"/>
              <a:t>в</a:t>
            </a:r>
            <a:r>
              <a:rPr lang="ru-RU" b="1" dirty="0" smtClean="0"/>
              <a:t>ыполнение </a:t>
            </a:r>
            <a:r>
              <a:rPr lang="ru-RU" b="1" dirty="0"/>
              <a:t>большого количества языковых и речевых </a:t>
            </a:r>
            <a:r>
              <a:rPr lang="ru-RU" b="1" dirty="0" smtClean="0"/>
              <a:t>упражнений</a:t>
            </a:r>
          </a:p>
          <a:p>
            <a:r>
              <a:rPr lang="ru-RU" b="1" dirty="0"/>
              <a:t>о</a:t>
            </a:r>
            <a:r>
              <a:rPr lang="ru-RU" b="1" dirty="0" smtClean="0"/>
              <a:t>тсутствие</a:t>
            </a:r>
            <a:r>
              <a:rPr lang="ru-RU" b="1" dirty="0"/>
              <a:t> у ученика </a:t>
            </a:r>
            <a:r>
              <a:rPr lang="ru-RU" b="1" dirty="0" smtClean="0"/>
              <a:t>мотивации</a:t>
            </a:r>
          </a:p>
          <a:p>
            <a:r>
              <a:rPr lang="ru-RU" b="1" dirty="0"/>
              <a:t>отсутствие возможности использовать иноязычный </a:t>
            </a:r>
            <a:r>
              <a:rPr lang="ru-RU" b="1" dirty="0" smtClean="0"/>
              <a:t>речевой </a:t>
            </a:r>
            <a:r>
              <a:rPr lang="ru-RU" b="1" dirty="0"/>
              <a:t>опыт в реальной жизни  </a:t>
            </a:r>
            <a:endParaRPr lang="ru-RU" b="1" dirty="0" smtClean="0"/>
          </a:p>
          <a:p>
            <a:pPr marL="0" indent="0" algn="just">
              <a:buNone/>
            </a:pPr>
            <a:r>
              <a:rPr lang="ru-RU" b="1" dirty="0" smtClean="0"/>
              <a:t>Все это </a:t>
            </a:r>
            <a:r>
              <a:rPr lang="ru-RU" b="1" dirty="0" smtClean="0">
                <a:solidFill>
                  <a:srgbClr val="FF0000"/>
                </a:solidFill>
              </a:rPr>
              <a:t>ограничивает </a:t>
            </a:r>
            <a:r>
              <a:rPr lang="ru-RU" b="1" dirty="0">
                <a:solidFill>
                  <a:srgbClr val="FF0000"/>
                </a:solidFill>
              </a:rPr>
              <a:t>достижение существенных результатов</a:t>
            </a:r>
            <a:r>
              <a:rPr lang="ru-RU" b="1" dirty="0"/>
              <a:t> в обучении иностранному языку</a:t>
            </a:r>
            <a:r>
              <a:rPr lang="ru-RU" b="1" dirty="0" smtClean="0"/>
              <a:t>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3715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Актуальность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внеурочной деятельности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по иностранному языку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особая </a:t>
            </a:r>
            <a:r>
              <a:rPr lang="ru-RU" b="1" i="1" dirty="0">
                <a:solidFill>
                  <a:srgbClr val="C00000"/>
                </a:solidFill>
              </a:rPr>
              <a:t>актуальность </a:t>
            </a:r>
            <a:r>
              <a:rPr lang="ru-RU" b="1" dirty="0"/>
              <a:t>в достижении предметных, </a:t>
            </a:r>
            <a:r>
              <a:rPr lang="ru-RU" b="1" dirty="0" err="1"/>
              <a:t>метапредметных</a:t>
            </a:r>
            <a:r>
              <a:rPr lang="ru-RU" b="1" dirty="0"/>
              <a:t> и личностных </a:t>
            </a:r>
            <a:r>
              <a:rPr lang="ru-RU" b="1" dirty="0" smtClean="0"/>
              <a:t>результатов </a:t>
            </a:r>
          </a:p>
          <a:p>
            <a:r>
              <a:rPr lang="ru-RU" b="1" i="1" dirty="0">
                <a:solidFill>
                  <a:srgbClr val="C00000"/>
                </a:solidFill>
              </a:rPr>
              <a:t>создание</a:t>
            </a:r>
            <a:r>
              <a:rPr lang="ru-RU" dirty="0"/>
              <a:t> уникальной ситуации естественной </a:t>
            </a:r>
            <a:r>
              <a:rPr lang="ru-RU" b="1" i="1" dirty="0">
                <a:solidFill>
                  <a:srgbClr val="C00000"/>
                </a:solidFill>
              </a:rPr>
              <a:t>языковой </a:t>
            </a:r>
            <a:r>
              <a:rPr lang="ru-RU" b="1" i="1" dirty="0" smtClean="0">
                <a:solidFill>
                  <a:srgbClr val="C00000"/>
                </a:solidFill>
              </a:rPr>
              <a:t>среды</a:t>
            </a:r>
          </a:p>
          <a:p>
            <a:r>
              <a:rPr lang="ru-RU" b="1" dirty="0" smtClean="0"/>
              <a:t>возрастание </a:t>
            </a:r>
            <a:r>
              <a:rPr lang="ru-RU" b="1" i="1" dirty="0" err="1">
                <a:solidFill>
                  <a:srgbClr val="C00000"/>
                </a:solidFill>
              </a:rPr>
              <a:t>культурообразующей</a:t>
            </a:r>
            <a:r>
              <a:rPr lang="ru-RU" b="1" i="1" dirty="0">
                <a:solidFill>
                  <a:srgbClr val="C00000"/>
                </a:solidFill>
              </a:rPr>
              <a:t> </a:t>
            </a:r>
            <a:r>
              <a:rPr lang="ru-RU" b="1" dirty="0"/>
              <a:t>функции образования</a:t>
            </a:r>
            <a:endParaRPr lang="ru-RU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4715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Особенности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внеурочной деятельности по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иностранному языку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Учащийся самостоятельно выбирает </a:t>
            </a:r>
            <a:r>
              <a:rPr lang="ru-RU" b="1" dirty="0" smtClean="0"/>
              <a:t>направление </a:t>
            </a:r>
            <a:r>
              <a:rPr lang="ru-RU" b="1" dirty="0"/>
              <a:t>образовательной деятельности </a:t>
            </a:r>
            <a:r>
              <a:rPr lang="ru-RU" b="1" dirty="0" smtClean="0"/>
              <a:t>на </a:t>
            </a:r>
            <a:r>
              <a:rPr lang="ru-RU" b="1" dirty="0"/>
              <a:t>основе собственных интересов и </a:t>
            </a:r>
            <a:r>
              <a:rPr lang="ru-RU" b="1" dirty="0" smtClean="0"/>
              <a:t>потребностей</a:t>
            </a:r>
          </a:p>
          <a:p>
            <a:r>
              <a:rPr lang="ru-RU" b="1" i="1" dirty="0">
                <a:solidFill>
                  <a:srgbClr val="C00000"/>
                </a:solidFill>
              </a:rPr>
              <a:t>Педагог</a:t>
            </a:r>
            <a:r>
              <a:rPr lang="ru-RU" b="1" dirty="0"/>
              <a:t> при этом </a:t>
            </a:r>
            <a:r>
              <a:rPr lang="ru-RU" b="1" i="1" dirty="0">
                <a:solidFill>
                  <a:srgbClr val="C00000"/>
                </a:solidFill>
              </a:rPr>
              <a:t>учитывает</a:t>
            </a:r>
            <a:r>
              <a:rPr lang="ru-RU" b="1" dirty="0"/>
              <a:t> потребности школьников в использовании иностранного языка как средства </a:t>
            </a:r>
            <a:r>
              <a:rPr lang="ru-RU" b="1" dirty="0" smtClean="0"/>
              <a:t>общения, познания </a:t>
            </a:r>
            <a:r>
              <a:rPr lang="ru-RU" b="1" dirty="0"/>
              <a:t>и социальной адаптации за пределами </a:t>
            </a:r>
            <a:r>
              <a:rPr lang="ru-RU" b="1" dirty="0" smtClean="0"/>
              <a:t>урока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Поэтому</a:t>
            </a:r>
          </a:p>
          <a:p>
            <a:pPr marL="0" indent="0" algn="ctr">
              <a:buNone/>
            </a:pPr>
            <a:r>
              <a:rPr lang="ru-RU" b="1" i="1" dirty="0">
                <a:solidFill>
                  <a:srgbClr val="C00000"/>
                </a:solidFill>
              </a:rPr>
              <a:t>проектная деятельность </a:t>
            </a:r>
            <a:r>
              <a:rPr lang="ru-RU" b="1" dirty="0"/>
              <a:t>очень </a:t>
            </a:r>
            <a:r>
              <a:rPr lang="ru-RU" b="1" i="1" dirty="0">
                <a:solidFill>
                  <a:srgbClr val="C00000"/>
                </a:solidFill>
              </a:rPr>
              <a:t>органично </a:t>
            </a:r>
            <a:r>
              <a:rPr lang="ru-RU" b="1" dirty="0"/>
              <a:t>подходит для решения данной задач</a:t>
            </a:r>
            <a:r>
              <a:rPr lang="ru-RU" dirty="0"/>
              <a:t>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027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Направления внеурочной деятельности по иностранному языку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исследовательская практика </a:t>
            </a:r>
            <a:endParaRPr lang="ru-RU" dirty="0" smtClean="0"/>
          </a:p>
          <a:p>
            <a:r>
              <a:rPr lang="ru-RU" dirty="0"/>
              <a:t>образовательные </a:t>
            </a:r>
            <a:r>
              <a:rPr lang="ru-RU" dirty="0" err="1"/>
              <a:t>культуроведческие</a:t>
            </a:r>
            <a:r>
              <a:rPr lang="ru-RU" dirty="0"/>
              <a:t> экспедиции </a:t>
            </a:r>
            <a:endParaRPr lang="ru-RU" dirty="0" smtClean="0"/>
          </a:p>
          <a:p>
            <a:r>
              <a:rPr lang="ru-RU" dirty="0"/>
              <a:t>факультативные </a:t>
            </a:r>
            <a:r>
              <a:rPr lang="ru-RU" dirty="0" smtClean="0"/>
              <a:t>занятия</a:t>
            </a:r>
          </a:p>
          <a:p>
            <a:r>
              <a:rPr lang="ru-RU" dirty="0"/>
              <a:t>ученическое научно-исследовательское </a:t>
            </a:r>
            <a:r>
              <a:rPr lang="ru-RU" dirty="0" smtClean="0"/>
              <a:t>общество</a:t>
            </a:r>
          </a:p>
          <a:p>
            <a:r>
              <a:rPr lang="ru-RU" dirty="0"/>
              <a:t>участие обучающихся в олимпиадах, конкурсах, конференциях </a:t>
            </a:r>
            <a:r>
              <a:rPr lang="ru-RU" dirty="0" smtClean="0"/>
              <a:t>, предметных неделях, интеллектуальных марафонах</a:t>
            </a:r>
          </a:p>
        </p:txBody>
      </p:sp>
    </p:spTree>
    <p:extLst>
      <p:ext uri="{BB962C8B-B14F-4D97-AF65-F5344CB8AC3E}">
        <p14:creationId xmlns:p14="http://schemas.microsoft.com/office/powerpoint/2010/main" val="16079460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Проектная деятельность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во внеурочной практике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по иностранному языку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7787208" cy="5133184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практически все формы организации внеурочной деятельности по иностранному языку связаны с проектной деятельностью, в которой одним из компонентов выступает исследование. </a:t>
            </a:r>
            <a:endParaRPr lang="ru-RU" b="1" dirty="0" smtClean="0"/>
          </a:p>
          <a:p>
            <a:r>
              <a:rPr lang="ru-RU" b="1" dirty="0"/>
              <a:t>о</a:t>
            </a:r>
            <a:r>
              <a:rPr lang="ru-RU" b="1" dirty="0" smtClean="0"/>
              <a:t>существление той или иной формы внеурочной деятельности  предполагает выполнение </a:t>
            </a:r>
            <a:r>
              <a:rPr lang="ru-RU" b="1" dirty="0"/>
              <a:t>учебных исследований или их элементов </a:t>
            </a:r>
          </a:p>
          <a:p>
            <a:r>
              <a:rPr lang="ru-RU" b="1" dirty="0" smtClean="0"/>
              <a:t>позволяет </a:t>
            </a:r>
            <a:r>
              <a:rPr lang="ru-RU" b="1" dirty="0"/>
              <a:t>обеспечить подлинную </a:t>
            </a:r>
            <a:r>
              <a:rPr lang="ru-RU" b="1" i="1" dirty="0"/>
              <a:t>интеграцию урочной и внеурочной деятельности обучающихся</a:t>
            </a:r>
            <a:r>
              <a:rPr lang="ru-RU" b="1" dirty="0"/>
              <a:t> по развитию у них универсальных учебных действий</a:t>
            </a:r>
          </a:p>
          <a:p>
            <a:r>
              <a:rPr lang="ru-RU" b="1" dirty="0" smtClean="0"/>
              <a:t>стержнем </a:t>
            </a:r>
            <a:r>
              <a:rPr lang="ru-RU" b="1" dirty="0"/>
              <a:t>этой интеграции является системно-</a:t>
            </a:r>
            <a:r>
              <a:rPr lang="ru-RU" b="1" dirty="0" err="1"/>
              <a:t>деятельностный</a:t>
            </a:r>
            <a:r>
              <a:rPr lang="ru-RU" b="1" dirty="0"/>
              <a:t> подход как принцип организации образовательного процесса в основной школе. 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0963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467600" cy="141763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Организация внеурочной деятельности по иностранному языку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b="1" dirty="0"/>
              <a:t>может быть организована с учетом разных направлений</a:t>
            </a:r>
          </a:p>
        </p:txBody>
      </p:sp>
    </p:spTree>
    <p:extLst>
      <p:ext uri="{BB962C8B-B14F-4D97-AF65-F5344CB8AC3E}">
        <p14:creationId xmlns:p14="http://schemas.microsoft.com/office/powerpoint/2010/main" val="274726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700808"/>
            <a:ext cx="7467600" cy="130100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Внеурочная деятельность 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в </a:t>
            </a:r>
            <a:r>
              <a:rPr lang="ru-RU" b="1" dirty="0">
                <a:solidFill>
                  <a:srgbClr val="002060"/>
                </a:solidFill>
              </a:rPr>
              <a:t>МОУ «СОШ с. Тепловка </a:t>
            </a:r>
            <a:r>
              <a:rPr lang="ru-RU" b="1" dirty="0" err="1">
                <a:solidFill>
                  <a:srgbClr val="002060"/>
                </a:solidFill>
              </a:rPr>
              <a:t>Новобурасского</a:t>
            </a:r>
            <a:r>
              <a:rPr lang="ru-RU" b="1" dirty="0">
                <a:solidFill>
                  <a:srgbClr val="002060"/>
                </a:solidFill>
              </a:rPr>
              <a:t> района Саратовской области»</a:t>
            </a:r>
          </a:p>
        </p:txBody>
      </p:sp>
    </p:spTree>
    <p:extLst>
      <p:ext uri="{BB962C8B-B14F-4D97-AF65-F5344CB8AC3E}">
        <p14:creationId xmlns:p14="http://schemas.microsoft.com/office/powerpoint/2010/main" val="436936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исследовательская </a:t>
            </a:r>
            <a:r>
              <a:rPr lang="ru-RU" sz="3200" b="1" dirty="0">
                <a:solidFill>
                  <a:srgbClr val="002060"/>
                </a:solidFill>
              </a:rPr>
              <a:t>практика </a:t>
            </a:r>
            <a:r>
              <a:rPr lang="ru-RU" sz="3200" b="1" dirty="0" smtClean="0">
                <a:solidFill>
                  <a:srgbClr val="002060"/>
                </a:solidFill>
              </a:rPr>
              <a:t>учащихся</a:t>
            </a:r>
            <a:r>
              <a:rPr lang="ru-RU" sz="3200" b="1" dirty="0">
                <a:solidFill>
                  <a:srgbClr val="002060"/>
                </a:solidFill>
              </a:rPr>
              <a:t/>
            </a:r>
            <a:br>
              <a:rPr lang="ru-RU" sz="3200" b="1" dirty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ежегодная районная проектно-исследовательская конференция школьников «Я и мир вокруг» (грамоты за </a:t>
            </a:r>
            <a:r>
              <a:rPr lang="en-US" dirty="0"/>
              <a:t>II</a:t>
            </a:r>
            <a:r>
              <a:rPr lang="ru-RU" dirty="0"/>
              <a:t>, </a:t>
            </a:r>
            <a:r>
              <a:rPr lang="en-US" dirty="0"/>
              <a:t>III</a:t>
            </a:r>
            <a:r>
              <a:rPr lang="ru-RU" dirty="0"/>
              <a:t> </a:t>
            </a:r>
            <a:r>
              <a:rPr lang="ru-RU" dirty="0" smtClean="0"/>
              <a:t>места)</a:t>
            </a:r>
          </a:p>
          <a:p>
            <a:r>
              <a:rPr lang="ru-RU" dirty="0" smtClean="0"/>
              <a:t>районная </a:t>
            </a:r>
            <a:r>
              <a:rPr lang="ru-RU" dirty="0"/>
              <a:t>краеведческая  конференция младших школьников «Мое первое открытие» (</a:t>
            </a:r>
            <a:r>
              <a:rPr lang="en-US" dirty="0"/>
              <a:t>II</a:t>
            </a:r>
            <a:r>
              <a:rPr lang="ru-RU" dirty="0"/>
              <a:t> место</a:t>
            </a:r>
            <a:r>
              <a:rPr lang="ru-RU" dirty="0" smtClean="0"/>
              <a:t>)</a:t>
            </a:r>
          </a:p>
          <a:p>
            <a:r>
              <a:rPr lang="ru-RU" dirty="0"/>
              <a:t>ежегодный региональный интернет-конкурс творческих работ «Здоровая нация – процветание России» в номинации «Презентация на иностранном языке» (дипломы за </a:t>
            </a:r>
            <a:r>
              <a:rPr lang="en-US" dirty="0"/>
              <a:t>I</a:t>
            </a:r>
            <a:r>
              <a:rPr lang="ru-RU" dirty="0"/>
              <a:t>, </a:t>
            </a:r>
            <a:r>
              <a:rPr lang="en-US" dirty="0"/>
              <a:t>II</a:t>
            </a:r>
            <a:r>
              <a:rPr lang="ru-RU" dirty="0"/>
              <a:t>, </a:t>
            </a:r>
            <a:r>
              <a:rPr lang="en-US" dirty="0"/>
              <a:t>III</a:t>
            </a:r>
            <a:r>
              <a:rPr lang="ru-RU" dirty="0"/>
              <a:t> место)</a:t>
            </a:r>
          </a:p>
        </p:txBody>
      </p:sp>
    </p:spTree>
    <p:extLst>
      <p:ext uri="{BB962C8B-B14F-4D97-AF65-F5344CB8AC3E}">
        <p14:creationId xmlns:p14="http://schemas.microsoft.com/office/powerpoint/2010/main" val="42157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Современная жизнь как проект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4258816" cy="52772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200" b="1" i="1" dirty="0" smtClean="0">
                <a:solidFill>
                  <a:srgbClr val="FF0000"/>
                </a:solidFill>
              </a:rPr>
              <a:t>Важно, как</a:t>
            </a:r>
          </a:p>
          <a:p>
            <a:r>
              <a:rPr lang="ru-RU" sz="2800" b="1" dirty="0" smtClean="0"/>
              <a:t>человек умеет организовать свою деятельность</a:t>
            </a:r>
          </a:p>
          <a:p>
            <a:r>
              <a:rPr lang="ru-RU" sz="2800" b="1" dirty="0" smtClean="0"/>
              <a:t>ставит цели</a:t>
            </a:r>
          </a:p>
          <a:p>
            <a:r>
              <a:rPr lang="ru-RU" sz="2800" b="1" dirty="0" smtClean="0"/>
              <a:t>определяет перспективы развития</a:t>
            </a:r>
          </a:p>
          <a:p>
            <a:r>
              <a:rPr lang="ru-RU" sz="2800" b="1" dirty="0"/>
              <a:t>п</a:t>
            </a:r>
            <a:r>
              <a:rPr lang="ru-RU" sz="2800" b="1" dirty="0" smtClean="0"/>
              <a:t>ланирует работу</a:t>
            </a:r>
          </a:p>
          <a:p>
            <a:r>
              <a:rPr lang="ru-RU" sz="2800" b="1" dirty="0"/>
              <a:t>н</a:t>
            </a:r>
            <a:r>
              <a:rPr lang="ru-RU" sz="2800" b="1" dirty="0" smtClean="0"/>
              <a:t>аходит нужные ресурсы для реализации планов</a:t>
            </a:r>
          </a:p>
          <a:p>
            <a:r>
              <a:rPr lang="ru-RU" sz="2800" b="1" dirty="0"/>
              <a:t>о</a:t>
            </a:r>
            <a:r>
              <a:rPr lang="ru-RU" sz="2800" b="1" dirty="0" smtClean="0"/>
              <a:t>ценивает, удалось ли задуманное</a:t>
            </a:r>
          </a:p>
          <a:p>
            <a:endParaRPr lang="ru-RU" sz="2800" b="1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2" t="26714" r="18813" b="11280"/>
          <a:stretch/>
        </p:blipFill>
        <p:spPr bwMode="auto">
          <a:xfrm>
            <a:off x="4825872" y="1052736"/>
            <a:ext cx="3096344" cy="2509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" t="44040" r="55102" b="19192"/>
          <a:stretch/>
        </p:blipFill>
        <p:spPr bwMode="auto">
          <a:xfrm>
            <a:off x="4499992" y="4005064"/>
            <a:ext cx="3258553" cy="223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3290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394" y="188640"/>
            <a:ext cx="74676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Е</a:t>
            </a:r>
            <a:r>
              <a:rPr lang="ru-RU" b="1" dirty="0" smtClean="0"/>
              <a:t>жегодная районная научно-исследовательская конференция школьников «Я и мир вокруг»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179512" y="1412776"/>
            <a:ext cx="8275909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2016 год                                                                               2016 </a:t>
            </a:r>
            <a:r>
              <a:rPr lang="ru-RU" sz="1800" b="1" dirty="0"/>
              <a:t>год </a:t>
            </a:r>
            <a:r>
              <a:rPr lang="en-US" sz="1800" b="1" dirty="0"/>
              <a:t>III </a:t>
            </a:r>
            <a:r>
              <a:rPr lang="ru-RU" sz="1800" b="1" dirty="0"/>
              <a:t>место</a:t>
            </a:r>
          </a:p>
          <a:p>
            <a:pPr marL="0" indent="0">
              <a:buNone/>
            </a:pPr>
            <a:r>
              <a:rPr lang="en-US" sz="1800" b="1" dirty="0" smtClean="0"/>
              <a:t>II </a:t>
            </a:r>
            <a:r>
              <a:rPr lang="ru-RU" sz="1800" b="1" dirty="0" smtClean="0"/>
              <a:t>место</a:t>
            </a:r>
            <a:endParaRPr lang="ru-RU" sz="1800" b="1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1800" b="1" dirty="0" smtClean="0"/>
              <a:t>2017 год </a:t>
            </a:r>
            <a:r>
              <a:rPr lang="en-US" sz="1800" b="1" dirty="0" smtClean="0"/>
              <a:t>II </a:t>
            </a:r>
            <a:r>
              <a:rPr lang="ru-RU" sz="1800" b="1" dirty="0" smtClean="0"/>
              <a:t>место                                                      </a:t>
            </a:r>
          </a:p>
          <a:p>
            <a:pPr marL="0" indent="0">
              <a:buNone/>
            </a:pPr>
            <a:r>
              <a:rPr lang="ru-RU" sz="1800" b="1" dirty="0"/>
              <a:t> </a:t>
            </a:r>
            <a:r>
              <a:rPr lang="ru-RU" sz="1800" b="1" dirty="0" smtClean="0"/>
              <a:t>                                                                                         2017 год </a:t>
            </a:r>
            <a:r>
              <a:rPr lang="en-US" sz="1800" b="1" dirty="0" smtClean="0"/>
              <a:t>III  </a:t>
            </a:r>
            <a:r>
              <a:rPr lang="ru-RU" sz="1800" b="1" dirty="0" smtClean="0"/>
              <a:t>место                                 </a:t>
            </a:r>
          </a:p>
          <a:p>
            <a:pPr marL="0" indent="0">
              <a:buNone/>
            </a:pPr>
            <a:r>
              <a:rPr lang="ru-RU" dirty="0" smtClean="0"/>
              <a:t>                                                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12776"/>
            <a:ext cx="28956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1700808"/>
            <a:ext cx="2859087" cy="210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5490" y="3562210"/>
            <a:ext cx="2603500" cy="196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25144"/>
            <a:ext cx="3524250" cy="193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339" y="4459148"/>
            <a:ext cx="28098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386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Районная краеведческая конференция младших школьников</a:t>
            </a: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5220072" y="1484784"/>
            <a:ext cx="3301426" cy="1872208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endParaRPr lang="ru-RU" dirty="0"/>
          </a:p>
          <a:p>
            <a:pPr algn="r"/>
            <a:r>
              <a:rPr lang="en-US" dirty="0" smtClean="0"/>
              <a:t>II </a:t>
            </a:r>
            <a:r>
              <a:rPr lang="ru-RU" dirty="0" smtClean="0"/>
              <a:t>место в секции творческих работ «Матушка-Волга» 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412775"/>
            <a:ext cx="5221529" cy="388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648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Региональный </a:t>
            </a:r>
            <a:r>
              <a:rPr lang="ru-RU" b="1" dirty="0"/>
              <a:t>интернет-конкурс творческих работ «Здоровая нация – процветание России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05374"/>
            <a:ext cx="2840982" cy="2121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9" y="3801420"/>
            <a:ext cx="2882900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93" y="4724400"/>
            <a:ext cx="282257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523329"/>
            <a:ext cx="2792413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337" y="2780308"/>
            <a:ext cx="3822700" cy="2103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89" y="1693346"/>
            <a:ext cx="3514132" cy="19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0763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участие учащихся в олимпиадах, конкурсах, предметных неделях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областной </a:t>
            </a:r>
            <a:r>
              <a:rPr lang="ru-RU" b="1" dirty="0">
                <a:solidFill>
                  <a:srgbClr val="FF0000"/>
                </a:solidFill>
              </a:rPr>
              <a:t>конкурс на лучший поэтический перевод </a:t>
            </a:r>
            <a:r>
              <a:rPr lang="ru-RU" b="1" dirty="0"/>
              <a:t>с английского, немецкого, французского языков </a:t>
            </a:r>
            <a:r>
              <a:rPr lang="ru-RU" b="1" dirty="0">
                <a:solidFill>
                  <a:srgbClr val="002060"/>
                </a:solidFill>
              </a:rPr>
              <a:t>(сертификаты </a:t>
            </a:r>
            <a:r>
              <a:rPr lang="ru-RU" b="1" dirty="0" smtClean="0">
                <a:solidFill>
                  <a:srgbClr val="002060"/>
                </a:solidFill>
              </a:rPr>
              <a:t>участников)</a:t>
            </a:r>
          </a:p>
          <a:p>
            <a:r>
              <a:rPr lang="ru-RU" b="1" dirty="0" smtClean="0"/>
              <a:t>ежегодная </a:t>
            </a:r>
            <a:r>
              <a:rPr lang="ru-RU" b="1" dirty="0">
                <a:solidFill>
                  <a:srgbClr val="FF0000"/>
                </a:solidFill>
              </a:rPr>
              <a:t>Всероссийская Интернет-Олимпиада</a:t>
            </a:r>
            <a:r>
              <a:rPr lang="ru-RU" b="1" dirty="0"/>
              <a:t> по английскому языку </a:t>
            </a:r>
            <a:r>
              <a:rPr lang="ru-RU" b="1" dirty="0">
                <a:solidFill>
                  <a:srgbClr val="002060"/>
                </a:solidFill>
              </a:rPr>
              <a:t>(сертификаты </a:t>
            </a:r>
            <a:r>
              <a:rPr lang="ru-RU" b="1" dirty="0" smtClean="0">
                <a:solidFill>
                  <a:srgbClr val="002060"/>
                </a:solidFill>
              </a:rPr>
              <a:t>участников)</a:t>
            </a:r>
          </a:p>
          <a:p>
            <a:r>
              <a:rPr lang="ru-RU" b="1" dirty="0" smtClean="0"/>
              <a:t>ежегодный </a:t>
            </a:r>
            <a:r>
              <a:rPr lang="ru-RU" b="1" dirty="0">
                <a:solidFill>
                  <a:srgbClr val="FF0000"/>
                </a:solidFill>
              </a:rPr>
              <a:t>Всероссийский конкурс </a:t>
            </a:r>
            <a:r>
              <a:rPr lang="ru-RU" b="1" dirty="0"/>
              <a:t>по английскому языку для школьников </a:t>
            </a:r>
            <a:r>
              <a:rPr lang="en-US" b="1" dirty="0" err="1">
                <a:solidFill>
                  <a:srgbClr val="FF0000"/>
                </a:solidFill>
              </a:rPr>
              <a:t>SmartTest</a:t>
            </a:r>
            <a:r>
              <a:rPr lang="en-US" b="1" dirty="0"/>
              <a:t> </a:t>
            </a:r>
            <a:r>
              <a:rPr lang="ru-RU" b="1" dirty="0">
                <a:solidFill>
                  <a:srgbClr val="002060"/>
                </a:solidFill>
              </a:rPr>
              <a:t>(сертификаты участников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8562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участие учащихся в олимпиадах, конкурсах, предметных неделях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052736"/>
            <a:ext cx="7931224" cy="5421216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Международная лексическая олимпиада по английскому языку </a:t>
            </a:r>
            <a:r>
              <a:rPr lang="ru-RU" b="1" dirty="0">
                <a:solidFill>
                  <a:srgbClr val="FF0000"/>
                </a:solidFill>
              </a:rPr>
              <a:t>«</a:t>
            </a:r>
            <a:r>
              <a:rPr lang="en-US" b="1" dirty="0">
                <a:solidFill>
                  <a:srgbClr val="FF0000"/>
                </a:solidFill>
              </a:rPr>
              <a:t>Watchword</a:t>
            </a:r>
            <a:r>
              <a:rPr lang="ru-RU" b="1" dirty="0">
                <a:solidFill>
                  <a:srgbClr val="FF0000"/>
                </a:solidFill>
              </a:rPr>
              <a:t>-2015» </a:t>
            </a:r>
            <a:r>
              <a:rPr lang="ru-RU" b="1" dirty="0">
                <a:solidFill>
                  <a:srgbClr val="002060"/>
                </a:solidFill>
              </a:rPr>
              <a:t>(дипломы за </a:t>
            </a:r>
            <a:r>
              <a:rPr lang="en-US" b="1" dirty="0">
                <a:solidFill>
                  <a:srgbClr val="002060"/>
                </a:solidFill>
              </a:rPr>
              <a:t>II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место)</a:t>
            </a:r>
          </a:p>
          <a:p>
            <a:r>
              <a:rPr lang="ru-RU" b="1" dirty="0" smtClean="0"/>
              <a:t>международная </a:t>
            </a:r>
            <a:r>
              <a:rPr lang="ru-RU" b="1" dirty="0"/>
              <a:t>олимпиада по английскому языку </a:t>
            </a:r>
            <a:r>
              <a:rPr lang="ru-RU" b="1" dirty="0">
                <a:solidFill>
                  <a:srgbClr val="FF0000"/>
                </a:solidFill>
              </a:rPr>
              <a:t>“</a:t>
            </a:r>
            <a:r>
              <a:rPr lang="en-US" b="1" dirty="0" err="1">
                <a:solidFill>
                  <a:srgbClr val="FF0000"/>
                </a:solidFill>
              </a:rPr>
              <a:t>Karlsson</a:t>
            </a:r>
            <a:r>
              <a:rPr lang="en-US" b="1" dirty="0">
                <a:solidFill>
                  <a:srgbClr val="FF0000"/>
                </a:solidFill>
              </a:rPr>
              <a:t> Project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r>
              <a:rPr lang="en-US" b="1" dirty="0">
                <a:solidFill>
                  <a:srgbClr val="FF0000"/>
                </a:solidFill>
              </a:rPr>
              <a:t>New Rules</a:t>
            </a:r>
            <a:r>
              <a:rPr lang="ru-RU" b="1" dirty="0">
                <a:solidFill>
                  <a:srgbClr val="FF0000"/>
                </a:solidFill>
              </a:rPr>
              <a:t>” </a:t>
            </a:r>
            <a:r>
              <a:rPr lang="ru-RU" b="1" dirty="0">
                <a:solidFill>
                  <a:srgbClr val="002060"/>
                </a:solidFill>
              </a:rPr>
              <a:t>(дипломы </a:t>
            </a: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степени)</a:t>
            </a:r>
          </a:p>
          <a:p>
            <a:r>
              <a:rPr lang="ru-RU" b="1" dirty="0" smtClean="0"/>
              <a:t>международная </a:t>
            </a:r>
            <a:r>
              <a:rPr lang="ru-RU" b="1" dirty="0"/>
              <a:t>грамматическая олимпиада для начальной школы по английскому языку </a:t>
            </a:r>
            <a:r>
              <a:rPr lang="ru-RU" b="1" dirty="0">
                <a:solidFill>
                  <a:srgbClr val="FF0000"/>
                </a:solidFill>
              </a:rPr>
              <a:t>“</a:t>
            </a:r>
            <a:r>
              <a:rPr lang="en-US" b="1" dirty="0">
                <a:solidFill>
                  <a:srgbClr val="FF0000"/>
                </a:solidFill>
              </a:rPr>
              <a:t>Summertime Lessons</a:t>
            </a:r>
            <a:r>
              <a:rPr lang="ru-RU" b="1" dirty="0">
                <a:solidFill>
                  <a:srgbClr val="FF0000"/>
                </a:solidFill>
              </a:rPr>
              <a:t>: </a:t>
            </a:r>
            <a:r>
              <a:rPr lang="en-US" b="1" dirty="0">
                <a:solidFill>
                  <a:srgbClr val="FF0000"/>
                </a:solidFill>
              </a:rPr>
              <a:t>Autumn Aftertaste</a:t>
            </a:r>
            <a:r>
              <a:rPr lang="ru-RU" b="1" dirty="0">
                <a:solidFill>
                  <a:srgbClr val="FF0000"/>
                </a:solidFill>
              </a:rPr>
              <a:t>” </a:t>
            </a:r>
            <a:r>
              <a:rPr lang="ru-RU" b="1" dirty="0">
                <a:solidFill>
                  <a:srgbClr val="002060"/>
                </a:solidFill>
              </a:rPr>
              <a:t>(дипломы </a:t>
            </a:r>
            <a:r>
              <a:rPr lang="en-US" b="1" dirty="0">
                <a:solidFill>
                  <a:srgbClr val="002060"/>
                </a:solidFill>
              </a:rPr>
              <a:t>II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степени)</a:t>
            </a:r>
          </a:p>
          <a:p>
            <a:r>
              <a:rPr lang="ru-RU" b="1" dirty="0" smtClean="0"/>
              <a:t>Международный </a:t>
            </a:r>
            <a:r>
              <a:rPr lang="ru-RU" b="1" dirty="0"/>
              <a:t>конкурс иностранных языков </a:t>
            </a:r>
            <a:r>
              <a:rPr lang="ru-RU" b="1" dirty="0">
                <a:solidFill>
                  <a:srgbClr val="FF0000"/>
                </a:solidFill>
              </a:rPr>
              <a:t>«Я – Лингвист» </a:t>
            </a:r>
            <a:r>
              <a:rPr lang="ru-RU" b="1" dirty="0">
                <a:solidFill>
                  <a:srgbClr val="002060"/>
                </a:solidFill>
              </a:rPr>
              <a:t>(дипломы за </a:t>
            </a:r>
            <a:r>
              <a:rPr lang="en-US" b="1" dirty="0">
                <a:solidFill>
                  <a:srgbClr val="002060"/>
                </a:solidFill>
              </a:rPr>
              <a:t>II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место)</a:t>
            </a:r>
          </a:p>
          <a:p>
            <a:r>
              <a:rPr lang="ru-RU" b="1" dirty="0" smtClean="0"/>
              <a:t>Международный </a:t>
            </a:r>
            <a:r>
              <a:rPr lang="ru-RU" b="1" dirty="0"/>
              <a:t>конкурс </a:t>
            </a:r>
            <a:r>
              <a:rPr lang="ru-RU" b="1" dirty="0">
                <a:solidFill>
                  <a:srgbClr val="FF0000"/>
                </a:solidFill>
              </a:rPr>
              <a:t>«Я энциклопедия» </a:t>
            </a:r>
            <a:r>
              <a:rPr lang="ru-RU" b="1" dirty="0">
                <a:solidFill>
                  <a:srgbClr val="002060"/>
                </a:solidFill>
              </a:rPr>
              <a:t>(дипломы </a:t>
            </a:r>
            <a:r>
              <a:rPr lang="en-US" b="1" dirty="0">
                <a:solidFill>
                  <a:srgbClr val="002060"/>
                </a:solidFill>
              </a:rPr>
              <a:t>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en-US" b="1" dirty="0">
                <a:solidFill>
                  <a:srgbClr val="002060"/>
                </a:solidFill>
              </a:rPr>
              <a:t>III</a:t>
            </a:r>
            <a:r>
              <a:rPr lang="ru-RU" b="1" dirty="0">
                <a:solidFill>
                  <a:srgbClr val="002060"/>
                </a:solidFill>
              </a:rPr>
              <a:t> степени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4688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408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факультативные </a:t>
            </a:r>
            <a:r>
              <a:rPr lang="ru-RU" sz="3200" b="1" dirty="0" smtClean="0">
                <a:solidFill>
                  <a:srgbClr val="002060"/>
                </a:solidFill>
              </a:rPr>
              <a:t>занятия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7467600" cy="5277200"/>
          </a:xfrm>
        </p:spPr>
        <p:txBody>
          <a:bodyPr/>
          <a:lstStyle/>
          <a:p>
            <a:r>
              <a:rPr lang="ru-RU" dirty="0" smtClean="0"/>
              <a:t>Углубленное изучение материала по программным темам</a:t>
            </a:r>
          </a:p>
          <a:p>
            <a:r>
              <a:rPr lang="ru-RU" dirty="0" smtClean="0"/>
              <a:t>Углубленное изучение материала с целью подготовки к олимпиадам и конкурсам</a:t>
            </a:r>
          </a:p>
          <a:p>
            <a:r>
              <a:rPr lang="ru-RU" dirty="0" smtClean="0"/>
              <a:t>Углубленное изучение страноведческого материала с целью повышения лингвострановедческой компетенции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39221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Кружок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«Занимательный английский»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34908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Площадка</a:t>
            </a:r>
            <a:r>
              <a:rPr lang="ru-RU" dirty="0" smtClean="0"/>
              <a:t> </a:t>
            </a:r>
            <a:r>
              <a:rPr lang="ru-RU" b="1" dirty="0" smtClean="0"/>
              <a:t>для </a:t>
            </a:r>
            <a:r>
              <a:rPr lang="ru-RU" b="1" dirty="0"/>
              <a:t>осуществления внеурочной деятельности </a:t>
            </a:r>
            <a:endParaRPr lang="ru-RU" b="1" dirty="0" smtClean="0"/>
          </a:p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Направления работы</a:t>
            </a:r>
          </a:p>
          <a:p>
            <a:pPr lvl="0"/>
            <a:r>
              <a:rPr lang="ru-RU" b="1" dirty="0"/>
              <a:t>Научно-познавательное</a:t>
            </a:r>
          </a:p>
          <a:p>
            <a:pPr lvl="0"/>
            <a:r>
              <a:rPr lang="ru-RU" b="1" dirty="0"/>
              <a:t>Художественно-эстетическое</a:t>
            </a:r>
          </a:p>
          <a:p>
            <a:pPr marL="0" indent="0" algn="ctr"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8700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Научно-познавательное направление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охватывает все виды организации внеурочной работы по иностранному </a:t>
            </a:r>
            <a:r>
              <a:rPr lang="ru-RU" dirty="0" smtClean="0"/>
              <a:t>языку: </a:t>
            </a:r>
          </a:p>
          <a:p>
            <a:r>
              <a:rPr lang="ru-RU" dirty="0" smtClean="0"/>
              <a:t>проектная </a:t>
            </a:r>
            <a:r>
              <a:rPr lang="ru-RU" dirty="0"/>
              <a:t>и </a:t>
            </a:r>
            <a:r>
              <a:rPr lang="ru-RU" dirty="0" smtClean="0"/>
              <a:t>исследовательская работа, продукты которой представляются на </a:t>
            </a:r>
            <a:r>
              <a:rPr lang="ru-RU" dirty="0"/>
              <a:t>различных </a:t>
            </a:r>
            <a:r>
              <a:rPr lang="ru-RU" dirty="0" smtClean="0"/>
              <a:t>конкурсах</a:t>
            </a:r>
          </a:p>
          <a:p>
            <a:r>
              <a:rPr lang="ru-RU" dirty="0" err="1" smtClean="0"/>
              <a:t>внутришкольный</a:t>
            </a:r>
            <a:r>
              <a:rPr lang="ru-RU" dirty="0" smtClean="0"/>
              <a:t> языковой проект «</a:t>
            </a:r>
            <a:r>
              <a:rPr lang="en-US" dirty="0"/>
              <a:t>Around Britain</a:t>
            </a:r>
            <a:r>
              <a:rPr lang="ru-RU" dirty="0"/>
              <a:t>» («По Великобритании</a:t>
            </a:r>
            <a:r>
              <a:rPr lang="ru-RU" dirty="0" smtClean="0"/>
              <a:t>) (сочетает  в себе исследовательскую работу и факультативные занятия)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2851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Художественно-эстетическое направление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        </a:t>
            </a:r>
            <a:r>
              <a:rPr lang="ru-RU" dirty="0"/>
              <a:t>имеет своего рода проектную </a:t>
            </a:r>
            <a:r>
              <a:rPr lang="ru-RU" dirty="0" smtClean="0"/>
              <a:t>направленность</a:t>
            </a:r>
          </a:p>
          <a:p>
            <a:pPr marL="0" indent="0" algn="ctr">
              <a:buNone/>
            </a:pPr>
            <a:r>
              <a:rPr lang="ru-RU" dirty="0" smtClean="0"/>
              <a:t>различные </a:t>
            </a:r>
            <a:r>
              <a:rPr lang="ru-RU" dirty="0"/>
              <a:t>концертные </a:t>
            </a:r>
            <a:r>
              <a:rPr lang="ru-RU" dirty="0" smtClean="0"/>
              <a:t>программы</a:t>
            </a:r>
          </a:p>
          <a:p>
            <a:r>
              <a:rPr lang="ru-RU" dirty="0"/>
              <a:t>е</a:t>
            </a:r>
            <a:r>
              <a:rPr lang="ru-RU" dirty="0" smtClean="0"/>
              <a:t>жегодная новогодняя музыкальная поздравительная открытка </a:t>
            </a:r>
            <a:r>
              <a:rPr lang="ru-RU" dirty="0"/>
              <a:t>на английском </a:t>
            </a:r>
            <a:r>
              <a:rPr lang="ru-RU" dirty="0" smtClean="0"/>
              <a:t>языке</a:t>
            </a:r>
          </a:p>
          <a:p>
            <a:r>
              <a:rPr lang="ru-RU" dirty="0" smtClean="0"/>
              <a:t>концертная программа </a:t>
            </a:r>
            <a:r>
              <a:rPr lang="ru-RU" dirty="0"/>
              <a:t>«Грамматический концерт</a:t>
            </a:r>
            <a:r>
              <a:rPr lang="ru-RU" dirty="0" smtClean="0"/>
              <a:t>»</a:t>
            </a:r>
          </a:p>
          <a:p>
            <a:r>
              <a:rPr lang="ru-RU" dirty="0"/>
              <a:t>я</a:t>
            </a:r>
            <a:r>
              <a:rPr lang="ru-RU" dirty="0" smtClean="0"/>
              <a:t>зыковой фестиваль </a:t>
            </a:r>
            <a:r>
              <a:rPr lang="ru-RU" dirty="0"/>
              <a:t>«День благодарения</a:t>
            </a:r>
            <a:r>
              <a:rPr lang="ru-RU" dirty="0" smtClean="0"/>
              <a:t>»</a:t>
            </a:r>
          </a:p>
          <a:p>
            <a:r>
              <a:rPr lang="ru-RU" dirty="0"/>
              <a:t>проектное задание «Я рисую</a:t>
            </a:r>
            <a:r>
              <a:rPr lang="ru-RU" dirty="0" smtClean="0"/>
              <a:t>» (иллюстрация стихов </a:t>
            </a:r>
            <a:r>
              <a:rPr lang="ru-RU" dirty="0"/>
              <a:t>на английском языке и </a:t>
            </a:r>
            <a:r>
              <a:rPr lang="ru-RU" dirty="0" smtClean="0"/>
              <a:t>музыкальных произведений </a:t>
            </a:r>
            <a:r>
              <a:rPr lang="ru-RU" dirty="0"/>
              <a:t>английских </a:t>
            </a:r>
            <a:r>
              <a:rPr lang="ru-RU" dirty="0" smtClean="0"/>
              <a:t>композиторов</a:t>
            </a:r>
            <a:r>
              <a:rPr lang="ru-RU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527278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49006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Выводы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859216" cy="5565232"/>
          </a:xfrm>
        </p:spPr>
        <p:txBody>
          <a:bodyPr>
            <a:normAutofit/>
          </a:bodyPr>
          <a:lstStyle/>
          <a:p>
            <a:r>
              <a:rPr lang="ru-RU" b="1" dirty="0" smtClean="0"/>
              <a:t>большая обучающая </a:t>
            </a:r>
            <a:r>
              <a:rPr lang="ru-RU" b="1" dirty="0"/>
              <a:t>и </a:t>
            </a:r>
            <a:r>
              <a:rPr lang="ru-RU" b="1" dirty="0" smtClean="0"/>
              <a:t>развивающая </a:t>
            </a:r>
            <a:r>
              <a:rPr lang="ru-RU" b="1" dirty="0"/>
              <a:t>роль проектной работы в методике преподавания иностранного </a:t>
            </a:r>
            <a:r>
              <a:rPr lang="ru-RU" b="1" dirty="0" smtClean="0"/>
              <a:t>языка</a:t>
            </a:r>
          </a:p>
          <a:p>
            <a:r>
              <a:rPr lang="ru-RU" b="1" dirty="0"/>
              <a:t>о</a:t>
            </a:r>
            <a:r>
              <a:rPr lang="ru-RU" b="1" dirty="0" smtClean="0"/>
              <a:t>бучение </a:t>
            </a:r>
            <a:r>
              <a:rPr lang="ru-RU" b="1" dirty="0"/>
              <a:t>языку имеет большую творческую составляющую. </a:t>
            </a:r>
            <a:endParaRPr lang="ru-RU" b="1" dirty="0" smtClean="0"/>
          </a:p>
          <a:p>
            <a:r>
              <a:rPr lang="ru-RU" b="1" dirty="0"/>
              <a:t>м</a:t>
            </a:r>
            <a:r>
              <a:rPr lang="ru-RU" b="1" dirty="0" smtClean="0"/>
              <a:t>отивация – основа творчества </a:t>
            </a:r>
            <a:r>
              <a:rPr lang="ru-RU" b="1" dirty="0"/>
              <a:t>и глубокого познания </a:t>
            </a:r>
            <a:r>
              <a:rPr lang="ru-RU" b="1" dirty="0" smtClean="0"/>
              <a:t>предмета</a:t>
            </a:r>
          </a:p>
          <a:p>
            <a:r>
              <a:rPr lang="ru-RU" b="1" dirty="0"/>
              <a:t>с</a:t>
            </a:r>
            <a:r>
              <a:rPr lang="ru-RU" b="1" dirty="0" smtClean="0"/>
              <a:t>оздание условий </a:t>
            </a:r>
            <a:r>
              <a:rPr lang="ru-RU" b="1" dirty="0"/>
              <a:t>для повышения интереса к предмету и </a:t>
            </a:r>
            <a:r>
              <a:rPr lang="ru-RU" b="1" dirty="0" smtClean="0"/>
              <a:t>повышение уровня мотивации </a:t>
            </a:r>
            <a:r>
              <a:rPr lang="ru-RU" b="1" dirty="0"/>
              <a:t>– главная задача </a:t>
            </a:r>
            <a:r>
              <a:rPr lang="ru-RU" b="1" dirty="0" smtClean="0"/>
              <a:t>учителя</a:t>
            </a:r>
          </a:p>
          <a:p>
            <a:r>
              <a:rPr lang="ru-RU" b="1" dirty="0"/>
              <a:t>п</a:t>
            </a:r>
            <a:r>
              <a:rPr lang="ru-RU" b="1" dirty="0" smtClean="0"/>
              <a:t>роектная </a:t>
            </a:r>
            <a:r>
              <a:rPr lang="ru-RU" b="1" dirty="0"/>
              <a:t>работа </a:t>
            </a:r>
            <a:r>
              <a:rPr lang="ru-RU" b="1" dirty="0" smtClean="0"/>
              <a:t>повышает </a:t>
            </a:r>
            <a:r>
              <a:rPr lang="ru-RU" b="1" dirty="0"/>
              <a:t>образовательный потенциал</a:t>
            </a:r>
            <a:r>
              <a:rPr lang="ru-RU" b="1" dirty="0" smtClean="0"/>
              <a:t> учащихся, и раскрывает их и дает </a:t>
            </a:r>
            <a:r>
              <a:rPr lang="ru-RU" b="1" dirty="0"/>
              <a:t>возможность саморазвития как учащихся, так и </a:t>
            </a:r>
            <a:r>
              <a:rPr lang="ru-RU" b="1" dirty="0" smtClean="0"/>
              <a:t>учителя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5706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90872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Современная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система образования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199" y="1340768"/>
            <a:ext cx="4474841" cy="5133184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FF0000"/>
                </a:solidFill>
              </a:rPr>
              <a:t>н</a:t>
            </a:r>
            <a:r>
              <a:rPr lang="ru-RU" sz="3600" b="1" dirty="0" smtClean="0">
                <a:solidFill>
                  <a:srgbClr val="FF0000"/>
                </a:solidFill>
              </a:rPr>
              <a:t>аправлена на</a:t>
            </a:r>
          </a:p>
          <a:p>
            <a:r>
              <a:rPr lang="ru-RU" b="1" dirty="0" smtClean="0"/>
              <a:t>формирование </a:t>
            </a:r>
            <a:r>
              <a:rPr lang="ru-RU" b="1" i="1" dirty="0">
                <a:solidFill>
                  <a:srgbClr val="C00000"/>
                </a:solidFill>
              </a:rPr>
              <a:t>высокообразованной, интеллектуально развитой личности </a:t>
            </a:r>
            <a:r>
              <a:rPr lang="ru-RU" b="1" dirty="0"/>
              <a:t>с целостным представлением картины мира, с пониманием глубины связей явлений и процессов окружающей </a:t>
            </a:r>
            <a:r>
              <a:rPr lang="ru-RU" b="1" dirty="0" smtClean="0"/>
              <a:t>действительности</a:t>
            </a:r>
          </a:p>
          <a:p>
            <a:r>
              <a:rPr lang="ru-RU" b="1" dirty="0" smtClean="0"/>
              <a:t>развитие </a:t>
            </a:r>
            <a:r>
              <a:rPr lang="ru-RU" b="1" i="1" dirty="0">
                <a:solidFill>
                  <a:srgbClr val="C00000"/>
                </a:solidFill>
              </a:rPr>
              <a:t>возможностей</a:t>
            </a:r>
            <a:r>
              <a:rPr lang="ru-RU" b="1" dirty="0"/>
              <a:t> и </a:t>
            </a:r>
            <a:r>
              <a:rPr lang="ru-RU" b="1" i="1" dirty="0">
                <a:solidFill>
                  <a:srgbClr val="C00000"/>
                </a:solidFill>
              </a:rPr>
              <a:t>способностей</a:t>
            </a:r>
            <a:r>
              <a:rPr lang="ru-RU" b="1" dirty="0"/>
              <a:t> личности.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648" y="1124744"/>
            <a:ext cx="2989791" cy="2939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64145"/>
            <a:ext cx="3166244" cy="276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0691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Источники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715200" cy="5493224"/>
          </a:xfrm>
        </p:spPr>
        <p:txBody>
          <a:bodyPr>
            <a:normAutofit lnSpcReduction="10000"/>
          </a:bodyPr>
          <a:lstStyle/>
          <a:p>
            <a:pPr lvl="0"/>
            <a:r>
              <a:rPr lang="ru-RU" u="sng" dirty="0">
                <a:hlinkClick r:id="rId2"/>
              </a:rPr>
              <a:t>https://infourok.ru/proektnaya_i_issledovatelskaya_deyatelnost_uchaschihsya.-574687.htm</a:t>
            </a:r>
            <a:endParaRPr lang="ru-RU" dirty="0"/>
          </a:p>
          <a:p>
            <a:pPr lvl="0"/>
            <a:r>
              <a:rPr lang="ru-RU" u="sng" dirty="0">
                <a:hlinkClick r:id="rId3"/>
              </a:rPr>
              <a:t>https://moluch.ru/conf/ped/archive/147/7313/</a:t>
            </a:r>
            <a:endParaRPr lang="ru-RU" dirty="0"/>
          </a:p>
          <a:p>
            <a:pPr lvl="0"/>
            <a:r>
              <a:rPr lang="ru-RU" u="sng" dirty="0">
                <a:hlinkClick r:id="rId4"/>
              </a:rPr>
              <a:t>http://открытыйурок.рф/статьи/633863/</a:t>
            </a:r>
            <a:endParaRPr lang="ru-RU" dirty="0"/>
          </a:p>
          <a:p>
            <a:pPr lvl="0"/>
            <a:r>
              <a:rPr lang="ru-RU" i="1" u="sng" dirty="0">
                <a:hlinkClick r:id="rId5"/>
              </a:rPr>
              <a:t>https://infourok.ru/prezentaciya-razvitie-poznavatelnih-i-regulyativnih-uud-936244.html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https://infourok.ru/avtorskaya_razrabotka_formirovanie_uud_na_urokah_angliyskogo_yazyka-300387.htm</a:t>
            </a:r>
            <a:endParaRPr lang="ru-RU" dirty="0"/>
          </a:p>
          <a:p>
            <a:pPr lvl="0"/>
            <a:r>
              <a:rPr lang="ru-RU" u="sng" dirty="0">
                <a:hlinkClick r:id="rId7"/>
              </a:rPr>
              <a:t>https://multiurok.ru/files/formirovaniia-uud-na-urokakh-anghliiskogho-iazyka.html</a:t>
            </a:r>
            <a:endParaRPr lang="ru-RU" dirty="0"/>
          </a:p>
          <a:p>
            <a:pPr lvl="0"/>
            <a:r>
              <a:rPr lang="en-US" u="sng" dirty="0">
                <a:hlinkClick r:id="rId8"/>
              </a:rPr>
              <a:t>https</a:t>
            </a:r>
            <a:r>
              <a:rPr lang="ru-RU" u="sng" dirty="0">
                <a:hlinkClick r:id="rId8"/>
              </a:rPr>
              <a:t>://</a:t>
            </a:r>
            <a:r>
              <a:rPr lang="en-US" u="sng" dirty="0" err="1">
                <a:hlinkClick r:id="rId8"/>
              </a:rPr>
              <a:t>kopilkaurokov</a:t>
            </a:r>
            <a:r>
              <a:rPr lang="ru-RU" u="sng" dirty="0">
                <a:hlinkClick r:id="rId8"/>
              </a:rPr>
              <a:t>.</a:t>
            </a:r>
            <a:r>
              <a:rPr lang="en-US" u="sng" dirty="0" err="1">
                <a:hlinkClick r:id="rId8"/>
              </a:rPr>
              <a:t>ru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angliiskiyYazik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prochee</a:t>
            </a:r>
            <a:r>
              <a:rPr lang="ru-RU" u="sng" dirty="0">
                <a:hlinkClick r:id="rId8"/>
              </a:rPr>
              <a:t>/</a:t>
            </a:r>
            <a:r>
              <a:rPr lang="en-US" u="sng" dirty="0" err="1">
                <a:hlinkClick r:id="rId8"/>
              </a:rPr>
              <a:t>vnieurochnaia</a:t>
            </a:r>
            <a:r>
              <a:rPr lang="ru-RU" u="sng" dirty="0">
                <a:hlinkClick r:id="rId8"/>
              </a:rPr>
              <a:t>-</a:t>
            </a:r>
            <a:r>
              <a:rPr lang="en-US" u="sng" dirty="0" err="1">
                <a:hlinkClick r:id="rId8"/>
              </a:rPr>
              <a:t>dieiatiel</a:t>
            </a:r>
            <a:r>
              <a:rPr lang="ru-RU" u="sng" dirty="0">
                <a:hlinkClick r:id="rId8"/>
              </a:rPr>
              <a:t>-</a:t>
            </a:r>
            <a:r>
              <a:rPr lang="en-US" u="sng" dirty="0" err="1">
                <a:hlinkClick r:id="rId8"/>
              </a:rPr>
              <a:t>nost</a:t>
            </a:r>
            <a:r>
              <a:rPr lang="ru-RU" u="sng" dirty="0">
                <a:hlinkClick r:id="rId8"/>
              </a:rPr>
              <a:t>-</a:t>
            </a:r>
            <a:r>
              <a:rPr lang="en-US" u="sng" dirty="0" err="1">
                <a:hlinkClick r:id="rId8"/>
              </a:rPr>
              <a:t>po</a:t>
            </a:r>
            <a:r>
              <a:rPr lang="ru-RU" u="sng" dirty="0">
                <a:hlinkClick r:id="rId8"/>
              </a:rPr>
              <a:t>-</a:t>
            </a:r>
            <a:r>
              <a:rPr lang="en-US" u="sng" dirty="0" err="1">
                <a:hlinkClick r:id="rId8"/>
              </a:rPr>
              <a:t>inostrannomu</a:t>
            </a:r>
            <a:r>
              <a:rPr lang="ru-RU" u="sng" dirty="0">
                <a:hlinkClick r:id="rId8"/>
              </a:rPr>
              <a:t>-</a:t>
            </a:r>
            <a:r>
              <a:rPr lang="en-US" u="sng" dirty="0" err="1">
                <a:hlinkClick r:id="rId8"/>
              </a:rPr>
              <a:t>iazyku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765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7809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Выпускник школы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851920" y="1124744"/>
            <a:ext cx="4680520" cy="534920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должен </a:t>
            </a:r>
          </a:p>
          <a:p>
            <a:r>
              <a:rPr lang="ru-RU" sz="2800" b="1" dirty="0" smtClean="0"/>
              <a:t>самостоятельно </a:t>
            </a:r>
            <a:r>
              <a:rPr lang="ru-RU" sz="2800" b="1" dirty="0"/>
              <a:t>мыслить, </a:t>
            </a:r>
            <a:endParaRPr lang="ru-RU" sz="2800" b="1" dirty="0" smtClean="0"/>
          </a:p>
          <a:p>
            <a:r>
              <a:rPr lang="ru-RU" sz="2800" b="1" dirty="0" smtClean="0"/>
              <a:t>видеть </a:t>
            </a:r>
            <a:r>
              <a:rPr lang="ru-RU" sz="2800" b="1" dirty="0"/>
              <a:t>возникающие в реальном мире трудности и проблемы </a:t>
            </a:r>
            <a:r>
              <a:rPr lang="ru-RU" sz="2800" b="1" dirty="0" smtClean="0"/>
              <a:t> </a:t>
            </a:r>
          </a:p>
          <a:p>
            <a:r>
              <a:rPr lang="ru-RU" sz="2800" b="1" dirty="0" smtClean="0"/>
              <a:t>искать </a:t>
            </a:r>
            <a:r>
              <a:rPr lang="ru-RU" sz="2800" b="1" dirty="0"/>
              <a:t>пути их преодоления и решения, </a:t>
            </a:r>
            <a:endParaRPr lang="ru-RU" sz="2800" b="1" dirty="0" smtClean="0"/>
          </a:p>
          <a:p>
            <a:r>
              <a:rPr lang="ru-RU" sz="2800" b="1" dirty="0" smtClean="0"/>
              <a:t>четко </a:t>
            </a:r>
            <a:r>
              <a:rPr lang="ru-RU" sz="2800" b="1" dirty="0"/>
              <a:t>осознавать каким образом приобретаемые им знания могут быть применены в окружающей его </a:t>
            </a:r>
            <a:r>
              <a:rPr lang="ru-RU" sz="2800" b="1" dirty="0" smtClean="0"/>
              <a:t>жизни</a:t>
            </a:r>
            <a:r>
              <a:rPr lang="ru-RU" sz="2800" b="1" dirty="0"/>
              <a:t> 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48463"/>
            <a:ext cx="3668885" cy="4356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036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Актуальность проектной деятельности учащихся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Прописана во </a:t>
            </a:r>
            <a:r>
              <a:rPr lang="ru-RU" b="1" dirty="0" smtClean="0">
                <a:solidFill>
                  <a:srgbClr val="C00000"/>
                </a:solidFill>
              </a:rPr>
              <a:t>ФГОС</a:t>
            </a: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endParaRPr lang="ru-RU" b="1" dirty="0">
              <a:solidFill>
                <a:srgbClr val="C00000"/>
              </a:solidFill>
            </a:endParaRP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pPr algn="r"/>
            <a:r>
              <a:rPr lang="ru-RU" b="1" dirty="0" smtClean="0"/>
              <a:t>Формируется 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умственная культура </a:t>
            </a:r>
          </a:p>
          <a:p>
            <a:pPr marL="0" indent="0" algn="r">
              <a:buNone/>
            </a:pPr>
            <a:r>
              <a:rPr lang="ru-RU" b="1" dirty="0" smtClean="0"/>
              <a:t>учащихся</a:t>
            </a:r>
            <a:endParaRPr lang="ru-RU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12976"/>
            <a:ext cx="3888432" cy="3115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 descr="http://gorod-kamyshlov.ru/media/cache/52/7c/d2/ce/2e/38/527cd2ce2e38d034a54320404ec788f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84784"/>
            <a:ext cx="3851920" cy="151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2227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Проектная деятельность в современной концепции образования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412776"/>
            <a:ext cx="4176464" cy="5112568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оригинальная практико-ориентированная работа интегративного, </a:t>
            </a:r>
            <a:r>
              <a:rPr lang="ru-RU" dirty="0" err="1"/>
              <a:t>межпредметного</a:t>
            </a:r>
            <a:r>
              <a:rPr lang="ru-RU" dirty="0"/>
              <a:t> и творческого </a:t>
            </a:r>
            <a:r>
              <a:rPr lang="ru-RU" dirty="0" smtClean="0"/>
              <a:t>содержания</a:t>
            </a:r>
          </a:p>
          <a:p>
            <a:r>
              <a:rPr lang="ru-RU" dirty="0" smtClean="0"/>
              <a:t>решаются </a:t>
            </a:r>
            <a:r>
              <a:rPr lang="ru-RU" dirty="0"/>
              <a:t>конкретные учебные, культурные, социальные задачи исследовательского и прикладного </a:t>
            </a:r>
            <a:r>
              <a:rPr lang="ru-RU" dirty="0" smtClean="0"/>
              <a:t>характера</a:t>
            </a:r>
          </a:p>
          <a:p>
            <a:r>
              <a:rPr lang="ru-RU" dirty="0" smtClean="0"/>
              <a:t>работа наполняется новым (для учащегося –образовательным, для </a:t>
            </a:r>
            <a:r>
              <a:rPr lang="ru-RU" dirty="0"/>
              <a:t>учителя – педагогическим) содержанием и практическим смыслом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829" y="1340768"/>
            <a:ext cx="4173842" cy="2573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574" y="4149080"/>
            <a:ext cx="3168352" cy="2368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135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7467600" cy="62068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Проектная работа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003232" cy="417646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для</a:t>
            </a:r>
            <a:endParaRPr lang="ru-RU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132846"/>
              </p:ext>
            </p:extLst>
          </p:nvPr>
        </p:nvGraphicFramePr>
        <p:xfrm>
          <a:off x="467544" y="1628800"/>
          <a:ext cx="8208912" cy="32403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104456"/>
                <a:gridCol w="4104456"/>
              </a:tblGrid>
              <a:tr h="324036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Учащегося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возможность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максимального раскрытия своего творческого потенциала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позволяет проявить себя индивидуально или в группе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попробовать свои силы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приложить свои знания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принести пользу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показать публично достигнутый результат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Учителя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своего рода инструмент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интегративное дидактическое средство развития, обучения и воспитания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0" r="63650" b="27227"/>
          <a:stretch/>
        </p:blipFill>
        <p:spPr bwMode="auto">
          <a:xfrm>
            <a:off x="683568" y="4904878"/>
            <a:ext cx="1233335" cy="1870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904878"/>
            <a:ext cx="2520280" cy="182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3111" y="3717385"/>
            <a:ext cx="211455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2728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74676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Проектная </a:t>
            </a:r>
            <a:r>
              <a:rPr lang="ru-RU" sz="3200" b="1" dirty="0" smtClean="0">
                <a:solidFill>
                  <a:srgbClr val="002060"/>
                </a:solidFill>
              </a:rPr>
              <a:t>работа </a:t>
            </a:r>
            <a:endParaRPr lang="ru-RU" sz="3200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535092330"/>
              </p:ext>
            </p:extLst>
          </p:nvPr>
        </p:nvGraphicFramePr>
        <p:xfrm>
          <a:off x="755576" y="1205314"/>
          <a:ext cx="7467600" cy="374904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3733800"/>
                <a:gridCol w="3733800"/>
              </a:tblGrid>
              <a:tr h="373585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Учащегося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направлена на решение интересной проблемы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результат– найденный  способ решения проблемы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носит практический характер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важное прикладное значение </a:t>
                      </a:r>
                    </a:p>
                    <a:p>
                      <a:pPr marL="285750" indent="-285750" algn="l">
                        <a:buFont typeface="Wingdings" pitchFamily="2" charset="2"/>
                        <a:buChar char="Ø"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результат интересен и значим для самих открывателей</a:t>
                      </a:r>
                      <a:endParaRPr lang="ru-RU" sz="2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Учителя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позволяет вырабатывать и развивать специфические умения и навыки проектирования и исследования у обучающихся</a:t>
                      </a:r>
                    </a:p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72680" y="719241"/>
            <a:ext cx="7681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для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284984"/>
            <a:ext cx="297633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180" y="4653136"/>
            <a:ext cx="2061158" cy="206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4767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Цель </a:t>
            </a:r>
            <a:r>
              <a:rPr lang="ru-RU" sz="3200" b="1" dirty="0">
                <a:solidFill>
                  <a:srgbClr val="002060"/>
                </a:solidFill>
              </a:rPr>
              <a:t>организации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проектной деятельности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формирование </a:t>
            </a:r>
            <a:r>
              <a:rPr lang="ru-RU" dirty="0"/>
              <a:t>у </a:t>
            </a:r>
            <a:r>
              <a:rPr lang="ru-RU" dirty="0" smtClean="0"/>
              <a:t>учащихся умения </a:t>
            </a:r>
            <a:r>
              <a:rPr lang="ru-RU" dirty="0"/>
              <a:t>приобретать знания из различных </a:t>
            </a:r>
            <a:r>
              <a:rPr lang="ru-RU" dirty="0" smtClean="0"/>
              <a:t>источников 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мыслительной деятельности и практической </a:t>
            </a:r>
            <a:r>
              <a:rPr lang="ru-RU" dirty="0" smtClean="0"/>
              <a:t>деятельности</a:t>
            </a:r>
          </a:p>
          <a:p>
            <a:r>
              <a:rPr lang="ru-RU" dirty="0"/>
              <a:t>о</a:t>
            </a:r>
            <a:r>
              <a:rPr lang="ru-RU" dirty="0" smtClean="0"/>
              <a:t>сознание целесообразности </a:t>
            </a:r>
            <a:r>
              <a:rPr lang="ru-RU" dirty="0"/>
              <a:t>деятельности в противовес </a:t>
            </a:r>
            <a:r>
              <a:rPr lang="ru-RU" dirty="0" smtClean="0"/>
              <a:t>пассивности </a:t>
            </a:r>
          </a:p>
          <a:p>
            <a:r>
              <a:rPr lang="ru-RU" dirty="0" smtClean="0"/>
              <a:t>воспитание активной личности, способной </a:t>
            </a:r>
            <a:r>
              <a:rPr lang="ru-RU" dirty="0"/>
              <a:t>творчески мыслить, решать поставленные задачи и добывать самостоятельно необходимые </a:t>
            </a:r>
            <a:r>
              <a:rPr lang="ru-RU" dirty="0" smtClean="0"/>
              <a:t>знания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7862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325</TotalTime>
  <Words>989</Words>
  <Application>Microsoft Office PowerPoint</Application>
  <PresentationFormat>Экран (4:3)</PresentationFormat>
  <Paragraphs>179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Эркер</vt:lpstr>
      <vt:lpstr>Проектная работа во внеурочной деятельности по иностранному языку </vt:lpstr>
      <vt:lpstr>Современная жизнь как проект</vt:lpstr>
      <vt:lpstr>Современная  система образования</vt:lpstr>
      <vt:lpstr>Выпускник школы</vt:lpstr>
      <vt:lpstr>Актуальность проектной деятельности учащихся</vt:lpstr>
      <vt:lpstr>Проектная деятельность в современной концепции образования</vt:lpstr>
      <vt:lpstr>Проектная работа </vt:lpstr>
      <vt:lpstr>Проектная работа </vt:lpstr>
      <vt:lpstr>Цель организации  проектной деятельности </vt:lpstr>
      <vt:lpstr>Условия успешной проектной деятельности</vt:lpstr>
      <vt:lpstr>Иностранный язык в современной концепции образования</vt:lpstr>
      <vt:lpstr>Особенности организации  учебно-воспитательного процесса обучения иностранному языку</vt:lpstr>
      <vt:lpstr>Актуальность  внеурочной деятельности  по иностранному языку</vt:lpstr>
      <vt:lpstr>Особенности  внеурочной деятельности по  иностранному языку</vt:lpstr>
      <vt:lpstr>Направления внеурочной деятельности по иностранному языку</vt:lpstr>
      <vt:lpstr>Проектная деятельность  во внеурочной практике  по иностранному языку</vt:lpstr>
      <vt:lpstr>Организация внеурочной деятельности по иностранному языку</vt:lpstr>
      <vt:lpstr>Внеурочная деятельность  в МОУ «СОШ с. Тепловка Новобурасского района Саратовской области»</vt:lpstr>
      <vt:lpstr>исследовательская практика учащихся </vt:lpstr>
      <vt:lpstr>Ежегодная районная научно-исследовательская конференция школьников «Я и мир вокруг»</vt:lpstr>
      <vt:lpstr>Районная краеведческая конференция младших школьников</vt:lpstr>
      <vt:lpstr>Региональный интернет-конкурс творческих работ «Здоровая нация – процветание России»</vt:lpstr>
      <vt:lpstr>участие учащихся в олимпиадах, конкурсах, предметных неделях</vt:lpstr>
      <vt:lpstr>участие учащихся в олимпиадах, конкурсах, предметных неделях</vt:lpstr>
      <vt:lpstr>факультативные занятия</vt:lpstr>
      <vt:lpstr>Кружок  «Занимательный английский»</vt:lpstr>
      <vt:lpstr>Научно-познавательное направление </vt:lpstr>
      <vt:lpstr>Художественно-эстетическое направление</vt:lpstr>
      <vt:lpstr>Выводы</vt:lpstr>
      <vt:lpstr>Источники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Проектная работа во внеурочной деятельности по иностранному языку</dc:title>
  <dc:creator>Данила</dc:creator>
  <cp:lastModifiedBy>Данила</cp:lastModifiedBy>
  <cp:revision>29</cp:revision>
  <dcterms:created xsi:type="dcterms:W3CDTF">2017-10-31T15:13:22Z</dcterms:created>
  <dcterms:modified xsi:type="dcterms:W3CDTF">2017-11-01T19:16:15Z</dcterms:modified>
</cp:coreProperties>
</file>