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69" r:id="rId13"/>
    <p:sldId id="270" r:id="rId14"/>
    <p:sldId id="268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E5A32B-A072-4EFA-B037-78832D59146B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69855D-5E32-4691-BC01-82F5EB41E24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azdeti.ru/rane-razvitie-detei/metodika-ranego-razvitija-metodika-doktora-spoka.html" TargetMode="External"/><Relationship Id="rId7" Type="http://schemas.openxmlformats.org/officeDocument/2006/relationships/hyperlink" Target="http://polyova.com/2013/03/garmonichnoe-razvitie-rebyonka-o-chem-dolzhen-znat-kazhdyj-roditel/" TargetMode="External"/><Relationship Id="rId2" Type="http://schemas.openxmlformats.org/officeDocument/2006/relationships/hyperlink" Target="http://vestnik-samgu.samsu.ru/gum/2006web10-2/psyh/04_Cherepanova_m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amtiptop.ru/p/iam_1939.html" TargetMode="External"/><Relationship Id="rId5" Type="http://schemas.openxmlformats.org/officeDocument/2006/relationships/hyperlink" Target="https://ru.wikipedia.org/wiki/%C3%E0%F0%EC%EE%ED%E8%FF" TargetMode="External"/><Relationship Id="rId4" Type="http://schemas.openxmlformats.org/officeDocument/2006/relationships/hyperlink" Target="http://mama.neolove.ru/early_childhood_education/method_gmoshinskoy/metodika_gmoshinskoj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196752"/>
            <a:ext cx="7406640" cy="273630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5"/>
                </a:solidFill>
                <a:latin typeface="Arial Black" pitchFamily="34" charset="0"/>
              </a:rPr>
              <a:t>Технология гармонического развития</a:t>
            </a:r>
            <a:endParaRPr lang="ru-RU" sz="5400" b="1" dirty="0">
              <a:solidFill>
                <a:schemeClr val="accent5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509120"/>
            <a:ext cx="7406640" cy="2088232"/>
          </a:xfrm>
        </p:spPr>
        <p:txBody>
          <a:bodyPr>
            <a:normAutofit lnSpcReduction="10000"/>
          </a:bodyPr>
          <a:lstStyle/>
          <a:p>
            <a:pPr algn="r"/>
            <a:r>
              <a:rPr lang="ru-RU" b="1" dirty="0" smtClean="0"/>
              <a:t>Презентация </a:t>
            </a:r>
          </a:p>
          <a:p>
            <a:pPr algn="r"/>
            <a:r>
              <a:rPr lang="ru-RU" b="1" dirty="0" smtClean="0"/>
              <a:t>к выступлению </a:t>
            </a:r>
          </a:p>
          <a:p>
            <a:pPr algn="r"/>
            <a:r>
              <a:rPr lang="ru-RU" b="1" dirty="0" smtClean="0"/>
              <a:t>на педагогическом совете</a:t>
            </a:r>
          </a:p>
          <a:p>
            <a:pPr algn="r"/>
            <a:r>
              <a:rPr lang="ru-RU" b="1" dirty="0" smtClean="0"/>
              <a:t>М.А. </a:t>
            </a:r>
            <a:r>
              <a:rPr lang="ru-RU" b="1" dirty="0" err="1" smtClean="0"/>
              <a:t>Кожохина</a:t>
            </a:r>
            <a:r>
              <a:rPr lang="ru-RU" b="1" dirty="0" smtClean="0"/>
              <a:t>, учитель иностранных языков МОУ «СОШ с. Тепловка»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9038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8215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воспитания детей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X. Джайнотту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внимательно </a:t>
            </a:r>
            <a:r>
              <a:rPr lang="ru-RU" dirty="0"/>
              <a:t>слушать ребенка</a:t>
            </a:r>
            <a:r>
              <a:rPr lang="ru-RU" dirty="0" smtClean="0"/>
              <a:t>.</a:t>
            </a:r>
          </a:p>
          <a:p>
            <a:r>
              <a:rPr lang="ru-RU" dirty="0"/>
              <a:t>избегать и не допускать таких действий и слов, которые могут оскорбить ребенка или вызвать у него злость</a:t>
            </a:r>
            <a:endParaRPr lang="ru-RU" dirty="0" smtClean="0"/>
          </a:p>
          <a:p>
            <a:r>
              <a:rPr lang="ru-RU" dirty="0"/>
              <a:t>предупреждать оскорбления, угрозы, обвинения и командирский тон; проявлять мысли и чувства без </a:t>
            </a:r>
            <a:r>
              <a:rPr lang="ru-RU" dirty="0" smtClean="0"/>
              <a:t>агрессивности</a:t>
            </a:r>
          </a:p>
          <a:p>
            <a:r>
              <a:rPr lang="ru-RU" dirty="0"/>
              <a:t>проявлять мысли и чувства без агрессивности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2672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общения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родителей с детьми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если мы обвиняем, ребенок вынужден обороняться;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мы констатируем </a:t>
            </a:r>
            <a:r>
              <a:rPr lang="ru-RU" dirty="0" smtClean="0"/>
              <a:t>факт, у </a:t>
            </a:r>
            <a:r>
              <a:rPr lang="ru-RU" dirty="0"/>
              <a:t>него появляется выбор;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мы оцениваем, мы загоняем ребенка в </a:t>
            </a:r>
            <a:r>
              <a:rPr lang="ru-RU" dirty="0" smtClean="0"/>
              <a:t>ловушку; </a:t>
            </a:r>
          </a:p>
          <a:p>
            <a:r>
              <a:rPr lang="ru-RU" dirty="0" smtClean="0"/>
              <a:t>если </a:t>
            </a:r>
            <a:r>
              <a:rPr lang="ru-RU" dirty="0"/>
              <a:t>мы называем то, что видим, слышим, мы открываем перспективу для роста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996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групповой работы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обственно психотерапия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психологическое </a:t>
            </a:r>
            <a:r>
              <a:rPr lang="ru-RU" dirty="0"/>
              <a:t>консультирование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руководство </a:t>
            </a:r>
            <a:r>
              <a:rPr lang="ru-RU" dirty="0"/>
              <a:t>личностью, или инструктаж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Ценность</a:t>
            </a:r>
            <a:r>
              <a:rPr lang="ru-RU" dirty="0" smtClean="0"/>
              <a:t>: помощь </a:t>
            </a:r>
            <a:r>
              <a:rPr lang="ru-RU" dirty="0"/>
              <a:t>родителям </a:t>
            </a:r>
            <a:r>
              <a:rPr lang="ru-RU" dirty="0" smtClean="0"/>
              <a:t>в преодолении проблем, возникающих </a:t>
            </a:r>
            <a:r>
              <a:rPr lang="ru-RU" dirty="0"/>
              <a:t>при воспитании детей, </a:t>
            </a:r>
            <a:r>
              <a:rPr lang="ru-RU" dirty="0" smtClean="0"/>
              <a:t>избежание </a:t>
            </a:r>
            <a:r>
              <a:rPr lang="ru-RU" dirty="0"/>
              <a:t>ненужных </a:t>
            </a:r>
            <a:r>
              <a:rPr lang="ru-RU" dirty="0" smtClean="0"/>
              <a:t>стрессов, лучшая ориентация </a:t>
            </a:r>
            <a:r>
              <a:rPr lang="ru-RU" dirty="0"/>
              <a:t>в различных семейных ситуациях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97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Методические приемы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тактичное, целенаправленное расспрашивание о том, что может чувствовать ребенок в трудные моменты взаимодействия с </a:t>
            </a:r>
            <a:r>
              <a:rPr lang="ru-RU" dirty="0" smtClean="0"/>
              <a:t>родителями</a:t>
            </a:r>
          </a:p>
          <a:p>
            <a:r>
              <a:rPr lang="ru-RU" dirty="0" smtClean="0"/>
              <a:t>анализ </a:t>
            </a:r>
            <a:r>
              <a:rPr lang="ru-RU" dirty="0"/>
              <a:t>собственных эмоциональных переживаний членов группы.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940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1420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етодика </a:t>
            </a:r>
            <a:b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Художники в памперсах</a:t>
            </a:r>
            <a: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» М.Гмошинской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ru-RU" dirty="0" smtClean="0"/>
              <a:t>  </a:t>
            </a:r>
            <a:r>
              <a:rPr lang="ru-RU" b="1" dirty="0" smtClean="0"/>
              <a:t>Рисование с удовольствием</a:t>
            </a:r>
          </a:p>
          <a:p>
            <a:r>
              <a:rPr lang="ru-RU" dirty="0" smtClean="0"/>
              <a:t>помогает </a:t>
            </a:r>
            <a:r>
              <a:rPr lang="ru-RU" dirty="0"/>
              <a:t>развивать </a:t>
            </a:r>
            <a:r>
              <a:rPr lang="ru-RU" dirty="0" err="1"/>
              <a:t>сенсорику</a:t>
            </a:r>
            <a:r>
              <a:rPr lang="ru-RU" dirty="0"/>
              <a:t>, мелкую моторику </a:t>
            </a:r>
            <a:r>
              <a:rPr lang="ru-RU" dirty="0" smtClean="0"/>
              <a:t>ребенка</a:t>
            </a:r>
          </a:p>
          <a:p>
            <a:r>
              <a:rPr lang="ru-RU" dirty="0" smtClean="0"/>
              <a:t>формировать </a:t>
            </a:r>
            <a:r>
              <a:rPr lang="ru-RU" dirty="0"/>
              <a:t> основные психические способности и креативный </a:t>
            </a:r>
            <a:r>
              <a:rPr lang="ru-RU" dirty="0" smtClean="0"/>
              <a:t>потенциал ребенка</a:t>
            </a:r>
          </a:p>
          <a:p>
            <a:r>
              <a:rPr lang="ru-RU" dirty="0"/>
              <a:t> эффективный способ положительного эмоционального взаимодействия и сотворчества ребенка с </a:t>
            </a:r>
            <a:r>
              <a:rPr lang="ru-RU" dirty="0" smtClean="0"/>
              <a:t>родителями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148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u="sng" dirty="0">
                <a:hlinkClick r:id="rId2"/>
              </a:rPr>
              <a:t>http://vestnik-samgu.samsu.ru/gum/2006web10-2/psyh/04_Cherepanova_mk.pdf</a:t>
            </a:r>
            <a:endParaRPr lang="ru-RU" dirty="0"/>
          </a:p>
          <a:p>
            <a:pPr marL="596646" indent="-514350">
              <a:buFont typeface="+mj-lt"/>
              <a:buAutoNum type="arabicPeriod"/>
            </a:pPr>
            <a:r>
              <a:rPr lang="ru-RU" u="sng" dirty="0">
                <a:hlinkClick r:id="rId3"/>
              </a:rPr>
              <a:t>http://razdeti.ru/rane-razvitie-detei/metodika-ranego-razvitija-metodika-doktora-spoka.html</a:t>
            </a:r>
            <a:endParaRPr lang="ru-RU" dirty="0"/>
          </a:p>
          <a:p>
            <a:pPr marL="596646" indent="-514350">
              <a:buFont typeface="+mj-lt"/>
              <a:buAutoNum type="arabicPeriod"/>
            </a:pPr>
            <a:r>
              <a:rPr lang="ru-RU" u="sng" dirty="0">
                <a:hlinkClick r:id="rId4"/>
              </a:rPr>
              <a:t>http://mama.neolove.ru/early_childhood_education/method_gmoshinskoy/metodika_gmoshinskoj.html</a:t>
            </a:r>
            <a:endParaRPr lang="ru-RU" dirty="0"/>
          </a:p>
          <a:p>
            <a:pPr marL="596646" indent="-514350">
              <a:buFont typeface="+mj-lt"/>
              <a:buAutoNum type="arabicPeriod"/>
            </a:pPr>
            <a:r>
              <a:rPr lang="ru-RU" u="sng" dirty="0">
                <a:hlinkClick r:id="rId5"/>
              </a:rPr>
              <a:t>https://ru.wikipedia.org/wiki/%C3%E0%F0%EC%EE%ED%E8%FF</a:t>
            </a:r>
            <a:endParaRPr lang="ru-RU" dirty="0"/>
          </a:p>
          <a:p>
            <a:pPr marL="596646" indent="-514350">
              <a:buFont typeface="+mj-lt"/>
              <a:buAutoNum type="arabicPeriod"/>
            </a:pPr>
            <a:r>
              <a:rPr lang="ru-RU" u="sng" dirty="0">
                <a:hlinkClick r:id="rId6"/>
              </a:rPr>
              <a:t>http://iamtiptop.ru/p/iam_1939.html</a:t>
            </a:r>
            <a:endParaRPr lang="ru-RU" dirty="0"/>
          </a:p>
          <a:p>
            <a:pPr marL="596646" indent="-514350">
              <a:buFont typeface="+mj-lt"/>
              <a:buAutoNum type="arabicPeriod"/>
            </a:pPr>
            <a:r>
              <a:rPr lang="ru-RU" u="sng" dirty="0">
                <a:hlinkClick r:id="rId7"/>
              </a:rPr>
              <a:t>http://polyova.com/2013/03/garmonichnoe-razvitie-rebyonka-o-chem-dolzhen-znat-kazhdyj-roditel</a:t>
            </a:r>
            <a:r>
              <a:rPr lang="ru-RU" u="sng" dirty="0" smtClean="0">
                <a:hlinkClick r:id="rId7"/>
              </a:rPr>
              <a:t>/</a:t>
            </a:r>
            <a:endParaRPr lang="ru-RU" u="sng" dirty="0" smtClean="0"/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74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такое гармония?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Гармо́ния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(др.-греч.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ἁρμονί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α) в философии — согласование разнородных и даже противоположных (конфликтных)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элементов,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эстетике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 слаженность целого, рождающаяся от сочетания противоположных по качеству сущностей (например,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музыке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консонанса и диссонанса).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58417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Что такое </a:t>
            </a:r>
            <a:r>
              <a:rPr lang="ru-RU" sz="44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гармоничное </a:t>
            </a:r>
            <a:r>
              <a:rPr lang="ru-RU" sz="44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44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ребёнка?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608512"/>
          </a:xfrm>
        </p:spPr>
        <p:txBody>
          <a:bodyPr>
            <a:normAutofit/>
          </a:bodyPr>
          <a:lstStyle/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ребёнка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необходимо, но важно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знать — что, собственно,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нужно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Нежелательное поведение ребёнка – это явный сигнал о том, что родители в чём-то ошибаются, взаимодействуют с ребёнком неправильно и могут ему навредить.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Дети вспоминают своё детство, как счастливое, вовсе не в том случае, когда у них было много игрушек и еды – нет. Счастливое детство – это период жизни, в котором было спокойно и безопасно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Нежелательное поведение ребёнка корректируется по-другому: когда родители начинают понимать своё чадо объективно и правильно с ним взаимодействовать.</a:t>
            </a: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33765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Сущность технологии гармонического развития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основу технологии положены теории и исследования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американского детского психотерапевта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X.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Джайнотта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детского врача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Спока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доктора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медицинских наук,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врача-педиатра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Гмошинской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60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/>
          <a:lstStyle/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 этих ученых посвящены проблемам раннего развития.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годы жизни являются периодом наиболее интенсивного и нравственного развития, когда закладывается фундамент физического, психического и нравственного здоровья. От того, в каких условиях оно будет протекать, во многом зависит будущее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40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3010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sz="49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49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раннего </a:t>
            </a:r>
            <a:r>
              <a:rPr lang="ru-RU" sz="49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4900" b="1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Спока</a:t>
            </a:r>
            <a:r>
              <a:rPr lang="ru-RU" sz="49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9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4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«Ребенок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рождается, чтобы стать разумным и добрым человеческим существом. Не бойтесь любить его и наслаждаться им. Каждому ребенку жизненно необходимо, чтобы его ласкали, улыбались ему, любили его и были с ним нежны. Не бойтесь выполнять желания своего ребенка, если они кажутся вам разумными и не делают вас его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рабом».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(Б.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Спок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«Вовсе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не обязательно загонять детей во взрослую жизнь с помощью дисциплинарных методов — они вполне могут стать взрослыми по собственной воле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(Б.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Спок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«Ребенок не готовится жить, он уже живет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!»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Спок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95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положения теории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Спока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</a:t>
            </a:r>
            <a:r>
              <a:rPr lang="ru-RU" dirty="0" smtClean="0"/>
              <a:t>емократическая педагогика - гуманное </a:t>
            </a:r>
            <a:r>
              <a:rPr lang="ru-RU" dirty="0"/>
              <a:t>общение с детьми</a:t>
            </a:r>
          </a:p>
          <a:p>
            <a:r>
              <a:rPr lang="ru-RU" dirty="0" smtClean="0"/>
              <a:t>решение </a:t>
            </a:r>
            <a:r>
              <a:rPr lang="ru-RU" dirty="0"/>
              <a:t>детских проблем </a:t>
            </a:r>
            <a:r>
              <a:rPr lang="ru-RU" dirty="0" smtClean="0"/>
              <a:t>следует начинать </a:t>
            </a:r>
            <a:r>
              <a:rPr lang="ru-RU" dirty="0"/>
              <a:t>с проблем родительских.</a:t>
            </a:r>
          </a:p>
          <a:p>
            <a:r>
              <a:rPr lang="ru-RU" dirty="0"/>
              <a:t>подавление детских поведенческих реакций может в будущем вызвать серьезные невротические нарушения</a:t>
            </a:r>
            <a:r>
              <a:rPr lang="ru-RU" dirty="0"/>
              <a:t> (по Фрейду</a:t>
            </a:r>
            <a:r>
              <a:rPr lang="ru-RU" dirty="0" smtClean="0"/>
              <a:t>)</a:t>
            </a:r>
          </a:p>
          <a:p>
            <a:r>
              <a:rPr lang="ru-RU" dirty="0"/>
              <a:t>р</a:t>
            </a:r>
            <a:r>
              <a:rPr lang="ru-RU" dirty="0" smtClean="0"/>
              <a:t>одителям следует быть </a:t>
            </a:r>
            <a:r>
              <a:rPr lang="ru-RU" dirty="0"/>
              <a:t>терпеливыми, терпимыми и </a:t>
            </a:r>
            <a:r>
              <a:rPr lang="ru-RU" dirty="0" smtClean="0"/>
              <a:t>быть готовыми спокойно </a:t>
            </a:r>
            <a:r>
              <a:rPr lang="ru-RU" dirty="0"/>
              <a:t>пережить определенные стадии детского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471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1825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еория </a:t>
            </a:r>
            <a:r>
              <a:rPr lang="ru-RU" sz="40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свободного развития личности </a:t>
            </a:r>
            <a: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ребенка</a:t>
            </a:r>
            <a:br>
              <a:rPr lang="ru-RU" sz="4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Х. </a:t>
            </a:r>
            <a:r>
              <a:rPr lang="ru-RU" sz="4000" b="1" dirty="0" err="1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Джайнотта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852936"/>
            <a:ext cx="7498080" cy="3395464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ru-RU" dirty="0"/>
              <a:t>концепция </a:t>
            </a:r>
            <a:r>
              <a:rPr lang="ru-RU" dirty="0" err="1"/>
              <a:t>гуманизации</a:t>
            </a:r>
            <a:r>
              <a:rPr lang="ru-RU" dirty="0"/>
              <a:t> воспитания основана на идее развития эмоциональной сферы родителей с помощью осознания ими своих подлинных чувств, ценностей и ожиданий, научения родителей переориентировать свои установки в зависимости от потребности </a:t>
            </a:r>
            <a:r>
              <a:rPr lang="ru-RU" dirty="0" smtClean="0"/>
              <a:t>ребенка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91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Сущность теории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синтез </a:t>
            </a:r>
            <a:r>
              <a:rPr lang="ru-RU" dirty="0"/>
              <a:t>опыта психолога-практика с научным </a:t>
            </a:r>
            <a:r>
              <a:rPr lang="ru-RU" dirty="0" smtClean="0"/>
              <a:t>анализом </a:t>
            </a:r>
          </a:p>
          <a:p>
            <a:r>
              <a:rPr lang="ru-RU" dirty="0" smtClean="0"/>
              <a:t>модель </a:t>
            </a:r>
            <a:r>
              <a:rPr lang="ru-RU" dirty="0"/>
              <a:t>группового психологического консультирования - модель работы с родителями </a:t>
            </a:r>
            <a:endParaRPr lang="ru-RU" dirty="0" smtClean="0"/>
          </a:p>
          <a:p>
            <a:r>
              <a:rPr lang="ru-RU" b="1" dirty="0"/>
              <a:t>Цель</a:t>
            </a:r>
            <a:r>
              <a:rPr lang="ru-RU" dirty="0"/>
              <a:t> </a:t>
            </a:r>
            <a:r>
              <a:rPr lang="ru-RU" dirty="0" smtClean="0"/>
              <a:t>- достижение </a:t>
            </a:r>
            <a:r>
              <a:rPr lang="ru-RU" dirty="0"/>
              <a:t>постоянных изменений в структуре личности </a:t>
            </a:r>
            <a:r>
              <a:rPr lang="ru-RU" dirty="0" smtClean="0"/>
              <a:t>родителя (основание </a:t>
            </a:r>
            <a:r>
              <a:rPr lang="ru-RU" dirty="0"/>
              <a:t>для разработки программы по формированию психологической готовности родителей к поступлению ребенка в </a:t>
            </a:r>
            <a:r>
              <a:rPr lang="ru-RU" dirty="0" smtClean="0"/>
              <a:t>школу).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88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444</TotalTime>
  <Words>631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Технология гармонического развития</vt:lpstr>
      <vt:lpstr>Что такое гармония?</vt:lpstr>
      <vt:lpstr>Что такое  гармоничное развитие ребёнка?</vt:lpstr>
      <vt:lpstr>Сущность технологии гармонического развития</vt:lpstr>
      <vt:lpstr>Презентация PowerPoint</vt:lpstr>
      <vt:lpstr> Методика раннего развития Спока </vt:lpstr>
      <vt:lpstr>Основные положения теории  Б. Спока</vt:lpstr>
      <vt:lpstr>Теория свободного развития личности ребенка Х. Джайнотта</vt:lpstr>
      <vt:lpstr>Сущность теории</vt:lpstr>
      <vt:lpstr>Принципы воспитания детей  (по X. Джайнотту)</vt:lpstr>
      <vt:lpstr>Принципы общения  родителей с детьми</vt:lpstr>
      <vt:lpstr>Виды групповой работы</vt:lpstr>
      <vt:lpstr>Методические приемы</vt:lpstr>
      <vt:lpstr>Методика  «Художники в памперсах» М.Гмошинской</vt:lpstr>
      <vt:lpstr>Источники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гармонического развития</dc:title>
  <dc:creator>Данила</dc:creator>
  <cp:lastModifiedBy>Данила</cp:lastModifiedBy>
  <cp:revision>10</cp:revision>
  <dcterms:created xsi:type="dcterms:W3CDTF">2015-03-25T18:36:30Z</dcterms:created>
  <dcterms:modified xsi:type="dcterms:W3CDTF">2015-03-26T02:01:02Z</dcterms:modified>
</cp:coreProperties>
</file>