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72"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5" r:id="rId19"/>
    <p:sldId id="273" r:id="rId20"/>
    <p:sldId id="274" r:id="rId21"/>
    <p:sldId id="276" r:id="rId22"/>
    <p:sldId id="278" r:id="rId23"/>
    <p:sldId id="277" r:id="rId24"/>
    <p:sldId id="279" r:id="rId25"/>
    <p:sldId id="280"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varScale="1">
        <p:scale>
          <a:sx n="80" d="100"/>
          <a:sy n="80" d="100"/>
        </p:scale>
        <p:origin x="-159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D7FC09EB-0BB5-4A96-83F1-C5985ED0812A}" type="datetimeFigureOut">
              <a:rPr lang="ru-RU" smtClean="0"/>
              <a:t>18.01.2018</a:t>
            </a:fld>
            <a:endParaRPr lang="ru-RU"/>
          </a:p>
        </p:txBody>
      </p:sp>
      <p:sp>
        <p:nvSpPr>
          <p:cNvPr id="8" name="Slide Number Placeholder 7"/>
          <p:cNvSpPr>
            <a:spLocks noGrp="1"/>
          </p:cNvSpPr>
          <p:nvPr>
            <p:ph type="sldNum" sz="quarter" idx="11"/>
          </p:nvPr>
        </p:nvSpPr>
        <p:spPr/>
        <p:txBody>
          <a:bodyPr/>
          <a:lstStyle/>
          <a:p>
            <a:fld id="{A645D23C-2CFC-492A-A5D4-1FF93459BAA8}"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7FC09EB-0BB5-4A96-83F1-C5985ED0812A}" type="datetimeFigureOut">
              <a:rPr lang="ru-RU" smtClean="0"/>
              <a:t>18.01.2018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645D23C-2CFC-492A-A5D4-1FF93459BAA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7FC09EB-0BB5-4A96-83F1-C5985ED0812A}" type="datetimeFigureOut">
              <a:rPr lang="ru-RU" smtClean="0"/>
              <a:t>18.01.2018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645D23C-2CFC-492A-A5D4-1FF93459BAA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D7FC09EB-0BB5-4A96-83F1-C5985ED0812A}" type="datetimeFigureOut">
              <a:rPr lang="ru-RU" smtClean="0"/>
              <a:t>18.01.2018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645D23C-2CFC-492A-A5D4-1FF93459BAA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7FC09EB-0BB5-4A96-83F1-C5985ED0812A}" type="datetimeFigureOut">
              <a:rPr lang="ru-RU" smtClean="0"/>
              <a:t>18.01.2018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645D23C-2CFC-492A-A5D4-1FF93459BAA8}"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D7FC09EB-0BB5-4A96-83F1-C5985ED0812A}" type="datetimeFigureOut">
              <a:rPr lang="ru-RU" smtClean="0"/>
              <a:t>18.01.2018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645D23C-2CFC-492A-A5D4-1FF93459BAA8}"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D7FC09EB-0BB5-4A96-83F1-C5985ED0812A}" type="datetimeFigureOut">
              <a:rPr lang="ru-RU" smtClean="0"/>
              <a:t>18.01.2018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645D23C-2CFC-492A-A5D4-1FF93459BAA8}"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7FC09EB-0BB5-4A96-83F1-C5985ED0812A}" type="datetimeFigureOut">
              <a:rPr lang="ru-RU" smtClean="0"/>
              <a:t>18.01.2018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645D23C-2CFC-492A-A5D4-1FF93459BAA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FC09EB-0BB5-4A96-83F1-C5985ED0812A}" type="datetimeFigureOut">
              <a:rPr lang="ru-RU" smtClean="0"/>
              <a:t>18.01.2018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645D23C-2CFC-492A-A5D4-1FF93459BAA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7FC09EB-0BB5-4A96-83F1-C5985ED0812A}" type="datetimeFigureOut">
              <a:rPr lang="ru-RU" smtClean="0"/>
              <a:t>18.01.2018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645D23C-2CFC-492A-A5D4-1FF93459BAA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7FC09EB-0BB5-4A96-83F1-C5985ED0812A}" type="datetimeFigureOut">
              <a:rPr lang="ru-RU" smtClean="0"/>
              <a:t>18.01.2018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645D23C-2CFC-492A-A5D4-1FF93459BAA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D7FC09EB-0BB5-4A96-83F1-C5985ED0812A}" type="datetimeFigureOut">
              <a:rPr lang="ru-RU" smtClean="0"/>
              <a:t>18.01.2018</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A645D23C-2CFC-492A-A5D4-1FF93459BAA8}"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image" Target="../media/image34.gif"/><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2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9"/>
            <a:ext cx="7772400" cy="2979762"/>
          </a:xfrm>
        </p:spPr>
        <p:txBody>
          <a:bodyPr>
            <a:normAutofit/>
          </a:bodyPr>
          <a:lstStyle/>
          <a:p>
            <a:r>
              <a:rPr lang="en-US" sz="6000" b="1" dirty="0" smtClean="0">
                <a:solidFill>
                  <a:srgbClr val="FF0000"/>
                </a:solidFill>
              </a:rPr>
              <a:t>Thanksgiving day</a:t>
            </a:r>
            <a:endParaRPr lang="ru-RU" sz="6000" b="1" dirty="0">
              <a:solidFill>
                <a:srgbClr val="FF0000"/>
              </a:solidFill>
            </a:endParaRPr>
          </a:p>
        </p:txBody>
      </p:sp>
      <p:sp>
        <p:nvSpPr>
          <p:cNvPr id="3" name="Подзаголовок 2"/>
          <p:cNvSpPr>
            <a:spLocks noGrp="1"/>
          </p:cNvSpPr>
          <p:nvPr>
            <p:ph type="subTitle" idx="1"/>
          </p:nvPr>
        </p:nvSpPr>
        <p:spPr>
          <a:xfrm>
            <a:off x="1315616" y="3861048"/>
            <a:ext cx="7520880" cy="2279104"/>
          </a:xfrm>
        </p:spPr>
        <p:txBody>
          <a:bodyPr>
            <a:normAutofit/>
          </a:bodyPr>
          <a:lstStyle/>
          <a:p>
            <a:pPr algn="r"/>
            <a:r>
              <a:rPr lang="ru-RU" b="1" dirty="0" smtClean="0">
                <a:solidFill>
                  <a:schemeClr val="accent2">
                    <a:lumMod val="50000"/>
                  </a:schemeClr>
                </a:solidFill>
                <a:cs typeface="Aharoni" pitchFamily="2" charset="-79"/>
              </a:rPr>
              <a:t>Презентация к </a:t>
            </a:r>
            <a:r>
              <a:rPr lang="ru-RU" b="1" dirty="0" err="1" smtClean="0">
                <a:solidFill>
                  <a:schemeClr val="accent2">
                    <a:lumMod val="50000"/>
                  </a:schemeClr>
                </a:solidFill>
                <a:cs typeface="Aharoni" pitchFamily="2" charset="-79"/>
              </a:rPr>
              <a:t>конкурсно</a:t>
            </a:r>
            <a:r>
              <a:rPr lang="ru-RU" b="1" dirty="0" smtClean="0">
                <a:solidFill>
                  <a:schemeClr val="accent2">
                    <a:lumMod val="50000"/>
                  </a:schemeClr>
                </a:solidFill>
                <a:cs typeface="Aharoni" pitchFamily="2" charset="-79"/>
              </a:rPr>
              <a:t>-игровому внеклассному мероприятию по английскому языку</a:t>
            </a:r>
          </a:p>
          <a:p>
            <a:pPr algn="r"/>
            <a:r>
              <a:rPr lang="ru-RU" b="1" dirty="0" err="1" smtClean="0">
                <a:solidFill>
                  <a:schemeClr val="accent2">
                    <a:lumMod val="50000"/>
                  </a:schemeClr>
                </a:solidFill>
                <a:cs typeface="Aharoni" pitchFamily="2" charset="-79"/>
              </a:rPr>
              <a:t>Бумарскова</a:t>
            </a:r>
            <a:r>
              <a:rPr lang="ru-RU" b="1" dirty="0" smtClean="0">
                <a:solidFill>
                  <a:schemeClr val="accent2">
                    <a:lumMod val="50000"/>
                  </a:schemeClr>
                </a:solidFill>
                <a:cs typeface="Aharoni" pitchFamily="2" charset="-79"/>
              </a:rPr>
              <a:t> Светлана Владимировна</a:t>
            </a:r>
          </a:p>
          <a:p>
            <a:pPr algn="r"/>
            <a:r>
              <a:rPr lang="ru-RU" b="1" dirty="0" err="1" smtClean="0">
                <a:solidFill>
                  <a:schemeClr val="accent2">
                    <a:lumMod val="50000"/>
                  </a:schemeClr>
                </a:solidFill>
                <a:cs typeface="Aharoni" pitchFamily="2" charset="-79"/>
              </a:rPr>
              <a:t>Кожохина</a:t>
            </a:r>
            <a:r>
              <a:rPr lang="ru-RU" b="1" dirty="0" smtClean="0">
                <a:solidFill>
                  <a:schemeClr val="accent2">
                    <a:lumMod val="50000"/>
                  </a:schemeClr>
                </a:solidFill>
                <a:cs typeface="Aharoni" pitchFamily="2" charset="-79"/>
              </a:rPr>
              <a:t> Мария Анатольевна</a:t>
            </a:r>
            <a:endParaRPr lang="ru-RU" b="1" dirty="0">
              <a:solidFill>
                <a:schemeClr val="accent2">
                  <a:lumMod val="50000"/>
                </a:schemeClr>
              </a:solidFill>
              <a:cs typeface="Aharoni" pitchFamily="2" charset="-79"/>
            </a:endParaRPr>
          </a:p>
        </p:txBody>
      </p:sp>
      <p:pic>
        <p:nvPicPr>
          <p:cNvPr id="24580" name="Picture 4" descr="F:\День благодарения презентация\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16632"/>
            <a:ext cx="3873420" cy="2420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82444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lstStyle/>
          <a:p>
            <a:pPr marL="0" indent="0" algn="ctr">
              <a:buNone/>
            </a:pPr>
            <a:r>
              <a:rPr lang="en-US" b="1" dirty="0">
                <a:solidFill>
                  <a:schemeClr val="tx1"/>
                </a:solidFill>
                <a:latin typeface="Baskerville Old Face" pitchFamily="18" charset="0"/>
              </a:rPr>
              <a:t>Now Thanksgiving is a national holiday. The families come together for a special dinner. </a:t>
            </a:r>
            <a:endParaRPr lang="ru-RU" b="1" dirty="0">
              <a:solidFill>
                <a:schemeClr val="tx1"/>
              </a:solidFill>
            </a:endParaRPr>
          </a:p>
          <a:p>
            <a:endParaRPr lang="ru-RU" dirty="0"/>
          </a:p>
        </p:txBody>
      </p:sp>
      <p:pic>
        <p:nvPicPr>
          <p:cNvPr id="7171" name="Picture 3" descr="F:\День благодарения презентация\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340768"/>
            <a:ext cx="7272808" cy="446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95301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476672"/>
            <a:ext cx="8229600" cy="5649491"/>
          </a:xfrm>
        </p:spPr>
        <p:txBody>
          <a:bodyPr/>
          <a:lstStyle/>
          <a:p>
            <a:pPr marL="0" indent="0" algn="r">
              <a:buNone/>
            </a:pPr>
            <a:r>
              <a:rPr lang="en-US" b="1" dirty="0">
                <a:solidFill>
                  <a:schemeClr val="tx1"/>
                </a:solidFill>
                <a:latin typeface="Baskerville Old Face" pitchFamily="18" charset="0"/>
              </a:rPr>
              <a:t>It is celebrated </a:t>
            </a:r>
            <a:endParaRPr lang="ru-RU" b="1" dirty="0" smtClean="0">
              <a:solidFill>
                <a:schemeClr val="tx1"/>
              </a:solidFill>
              <a:latin typeface="Baskerville Old Face" pitchFamily="18" charset="0"/>
            </a:endParaRPr>
          </a:p>
          <a:p>
            <a:pPr marL="0" indent="0" algn="r">
              <a:buNone/>
            </a:pPr>
            <a:r>
              <a:rPr lang="en-US" b="1" dirty="0" smtClean="0">
                <a:solidFill>
                  <a:schemeClr val="tx1"/>
                </a:solidFill>
                <a:latin typeface="Baskerville Old Face" pitchFamily="18" charset="0"/>
              </a:rPr>
              <a:t>on </a:t>
            </a:r>
            <a:r>
              <a:rPr lang="en-US" b="1" dirty="0">
                <a:solidFill>
                  <a:schemeClr val="tx1"/>
                </a:solidFill>
                <a:latin typeface="Baskerville Old Face" pitchFamily="18" charset="0"/>
              </a:rPr>
              <a:t>the fourth </a:t>
            </a:r>
            <a:r>
              <a:rPr lang="en-US" b="1" dirty="0" smtClean="0">
                <a:solidFill>
                  <a:schemeClr val="tx1"/>
                </a:solidFill>
                <a:latin typeface="Baskerville Old Face" pitchFamily="18" charset="0"/>
              </a:rPr>
              <a:t>Thursday</a:t>
            </a:r>
            <a:endParaRPr lang="ru-RU" b="1" dirty="0" smtClean="0">
              <a:solidFill>
                <a:schemeClr val="tx1"/>
              </a:solidFill>
              <a:latin typeface="Baskerville Old Face" pitchFamily="18" charset="0"/>
            </a:endParaRPr>
          </a:p>
          <a:p>
            <a:pPr marL="0" indent="0" algn="r">
              <a:buNone/>
            </a:pPr>
            <a:r>
              <a:rPr lang="en-US" b="1" dirty="0" smtClean="0">
                <a:solidFill>
                  <a:schemeClr val="tx1"/>
                </a:solidFill>
                <a:latin typeface="Baskerville Old Face" pitchFamily="18" charset="0"/>
              </a:rPr>
              <a:t> </a:t>
            </a:r>
            <a:r>
              <a:rPr lang="en-US" b="1" dirty="0">
                <a:solidFill>
                  <a:schemeClr val="tx1"/>
                </a:solidFill>
                <a:latin typeface="Baskerville Old Face" pitchFamily="18" charset="0"/>
              </a:rPr>
              <a:t>in November. </a:t>
            </a:r>
            <a:endParaRPr lang="ru-RU" b="1" dirty="0" smtClean="0">
              <a:solidFill>
                <a:schemeClr val="tx1"/>
              </a:solidFill>
              <a:latin typeface="Baskerville Old Face" pitchFamily="18" charset="0"/>
            </a:endParaRPr>
          </a:p>
          <a:p>
            <a:pPr marL="0" indent="0" algn="r">
              <a:buNone/>
            </a:pPr>
            <a:r>
              <a:rPr lang="en-US" b="1" dirty="0" smtClean="0">
                <a:solidFill>
                  <a:schemeClr val="tx1"/>
                </a:solidFill>
                <a:latin typeface="Baskerville Old Face" pitchFamily="18" charset="0"/>
              </a:rPr>
              <a:t>They </a:t>
            </a:r>
            <a:r>
              <a:rPr lang="en-US" b="1" dirty="0">
                <a:solidFill>
                  <a:schemeClr val="tx1"/>
                </a:solidFill>
                <a:latin typeface="Baskerville Old Face" pitchFamily="18" charset="0"/>
              </a:rPr>
              <a:t>eat turkey, stuffing</a:t>
            </a:r>
            <a:r>
              <a:rPr lang="en-US" b="1" dirty="0" smtClean="0">
                <a:solidFill>
                  <a:schemeClr val="tx1"/>
                </a:solidFill>
                <a:latin typeface="Baskerville Old Face" pitchFamily="18" charset="0"/>
              </a:rPr>
              <a:t>,</a:t>
            </a:r>
            <a:endParaRPr lang="ru-RU" b="1" dirty="0" smtClean="0">
              <a:solidFill>
                <a:schemeClr val="tx1"/>
              </a:solidFill>
              <a:latin typeface="Baskerville Old Face" pitchFamily="18" charset="0"/>
            </a:endParaRPr>
          </a:p>
          <a:p>
            <a:pPr marL="0" indent="0" algn="r">
              <a:buNone/>
            </a:pPr>
            <a:r>
              <a:rPr lang="en-US" b="1" dirty="0" smtClean="0">
                <a:solidFill>
                  <a:schemeClr val="tx1"/>
                </a:solidFill>
                <a:latin typeface="Baskerville Old Face" pitchFamily="18" charset="0"/>
              </a:rPr>
              <a:t> </a:t>
            </a:r>
            <a:r>
              <a:rPr lang="en-US" b="1" dirty="0">
                <a:solidFill>
                  <a:schemeClr val="tx1"/>
                </a:solidFill>
                <a:latin typeface="Baskerville Old Face" pitchFamily="18" charset="0"/>
              </a:rPr>
              <a:t>mashed potatoes and cranberries. </a:t>
            </a:r>
            <a:endParaRPr lang="ru-RU" b="1" dirty="0" smtClean="0">
              <a:solidFill>
                <a:schemeClr val="tx1"/>
              </a:solidFill>
              <a:latin typeface="Baskerville Old Face" pitchFamily="18" charset="0"/>
            </a:endParaRPr>
          </a:p>
          <a:p>
            <a:pPr marL="0" indent="0" algn="r">
              <a:buNone/>
            </a:pPr>
            <a:r>
              <a:rPr lang="en-US" b="1" dirty="0" smtClean="0">
                <a:solidFill>
                  <a:schemeClr val="tx1"/>
                </a:solidFill>
                <a:latin typeface="Baskerville Old Face" pitchFamily="18" charset="0"/>
              </a:rPr>
              <a:t>They </a:t>
            </a:r>
            <a:r>
              <a:rPr lang="en-US" b="1" dirty="0">
                <a:solidFill>
                  <a:schemeClr val="tx1"/>
                </a:solidFill>
                <a:latin typeface="Baskerville Old Face" pitchFamily="18" charset="0"/>
              </a:rPr>
              <a:t>eat pumpkin pie for desert. </a:t>
            </a:r>
            <a:endParaRPr lang="ru-RU" b="1" dirty="0">
              <a:solidFill>
                <a:schemeClr val="tx1"/>
              </a:solidFill>
            </a:endParaRPr>
          </a:p>
          <a:p>
            <a:endParaRPr lang="ru-RU" dirty="0"/>
          </a:p>
        </p:txBody>
      </p:sp>
      <p:pic>
        <p:nvPicPr>
          <p:cNvPr id="8194" name="Picture 2" descr="F:\День благодарения презентация\1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504" y="317615"/>
            <a:ext cx="4104456" cy="3384376"/>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F:\День благодарения презентация\2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16016" y="3140968"/>
            <a:ext cx="4098032" cy="3264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48957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260648"/>
            <a:ext cx="8229600" cy="5865515"/>
          </a:xfrm>
        </p:spPr>
        <p:txBody>
          <a:bodyPr/>
          <a:lstStyle/>
          <a:p>
            <a:pPr marL="0" indent="0" algn="ctr">
              <a:buNone/>
            </a:pPr>
            <a:r>
              <a:rPr lang="en-US" b="1" dirty="0">
                <a:solidFill>
                  <a:schemeClr val="tx1"/>
                </a:solidFill>
                <a:latin typeface="Baskerville Old Face" pitchFamily="18" charset="0"/>
              </a:rPr>
              <a:t>Thanksgiving in America is not only giving thanks to God, the country and family members and eating too much. It is also such national entertainments as  Thanksgiving Day Parade and a professional football game broadcast on TV. Thanksgiving Parade is an important tradition. It was first held in the year 1924.</a:t>
            </a:r>
            <a:endParaRPr lang="ru-RU" b="1" dirty="0">
              <a:solidFill>
                <a:schemeClr val="tx1"/>
              </a:solidFill>
            </a:endParaRPr>
          </a:p>
          <a:p>
            <a:pPr marL="0" indent="0">
              <a:buNone/>
            </a:pPr>
            <a:r>
              <a:rPr lang="ru-RU" dirty="0"/>
              <a:t> </a:t>
            </a:r>
          </a:p>
          <a:p>
            <a:endParaRPr lang="ru-RU" dirty="0"/>
          </a:p>
        </p:txBody>
      </p:sp>
      <p:pic>
        <p:nvPicPr>
          <p:cNvPr id="9218" name="Picture 2" descr="F:\День благодарения презентация\парад 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504" y="2132856"/>
            <a:ext cx="5832648" cy="4161288"/>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F:\День благодарения презентация\парад 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27984" y="3429000"/>
            <a:ext cx="461198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28031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lstStyle/>
          <a:p>
            <a:pPr marL="0" indent="0">
              <a:buNone/>
            </a:pPr>
            <a:r>
              <a:rPr lang="en-US" b="1" dirty="0" smtClean="0">
                <a:solidFill>
                  <a:schemeClr val="tx1"/>
                </a:solidFill>
                <a:latin typeface="Baskerville Old Face" pitchFamily="18" charset="0"/>
              </a:rPr>
              <a:t>Thanksgiving Day Parade</a:t>
            </a:r>
            <a:endParaRPr lang="ru-RU" b="1" dirty="0">
              <a:solidFill>
                <a:schemeClr val="tx1"/>
              </a:solidFill>
            </a:endParaRPr>
          </a:p>
        </p:txBody>
      </p:sp>
      <p:pic>
        <p:nvPicPr>
          <p:cNvPr id="10242" name="Picture 2" descr="F:\День благодарения презентация\парад 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2780928"/>
            <a:ext cx="5976664" cy="3600400"/>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F:\День благодарения презентация\парад.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27984" y="8093"/>
            <a:ext cx="4692096" cy="3348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08986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04664"/>
            <a:ext cx="8219256" cy="5721499"/>
          </a:xfrm>
        </p:spPr>
        <p:txBody>
          <a:bodyPr/>
          <a:lstStyle/>
          <a:p>
            <a:pPr marL="0" indent="0" algn="r">
              <a:buNone/>
            </a:pPr>
            <a:r>
              <a:rPr lang="en-US" b="1" dirty="0">
                <a:solidFill>
                  <a:schemeClr val="tx1"/>
                </a:solidFill>
                <a:latin typeface="Baskerville Old Face" pitchFamily="18" charset="0"/>
              </a:rPr>
              <a:t>Charitable organizations </a:t>
            </a:r>
            <a:endParaRPr lang="en-US" b="1" dirty="0" smtClean="0">
              <a:solidFill>
                <a:schemeClr val="tx1"/>
              </a:solidFill>
              <a:latin typeface="Baskerville Old Face" pitchFamily="18" charset="0"/>
            </a:endParaRPr>
          </a:p>
          <a:p>
            <a:pPr marL="0" indent="0" algn="r">
              <a:buNone/>
            </a:pPr>
            <a:r>
              <a:rPr lang="en-US" b="1" dirty="0" smtClean="0">
                <a:solidFill>
                  <a:schemeClr val="tx1"/>
                </a:solidFill>
                <a:latin typeface="Baskerville Old Face" pitchFamily="18" charset="0"/>
              </a:rPr>
              <a:t>also </a:t>
            </a:r>
            <a:r>
              <a:rPr lang="en-US" b="1" dirty="0">
                <a:solidFill>
                  <a:schemeClr val="tx1"/>
                </a:solidFill>
                <a:latin typeface="Baskerville Old Face" pitchFamily="18" charset="0"/>
              </a:rPr>
              <a:t>serve dinners </a:t>
            </a:r>
            <a:endParaRPr lang="en-US" b="1" dirty="0" smtClean="0">
              <a:solidFill>
                <a:schemeClr val="tx1"/>
              </a:solidFill>
              <a:latin typeface="Baskerville Old Face" pitchFamily="18" charset="0"/>
            </a:endParaRPr>
          </a:p>
          <a:p>
            <a:pPr marL="0" indent="0" algn="r">
              <a:buNone/>
            </a:pPr>
            <a:r>
              <a:rPr lang="en-US" b="1" dirty="0" smtClean="0">
                <a:solidFill>
                  <a:schemeClr val="tx1"/>
                </a:solidFill>
                <a:latin typeface="Baskerville Old Face" pitchFamily="18" charset="0"/>
              </a:rPr>
              <a:t>to </a:t>
            </a:r>
            <a:r>
              <a:rPr lang="en-US" b="1" dirty="0">
                <a:solidFill>
                  <a:schemeClr val="tx1"/>
                </a:solidFill>
                <a:latin typeface="Baskerville Old Face" pitchFamily="18" charset="0"/>
              </a:rPr>
              <a:t>needy people. </a:t>
            </a:r>
            <a:endParaRPr lang="en-US" b="1" dirty="0" smtClean="0">
              <a:solidFill>
                <a:schemeClr val="tx1"/>
              </a:solidFill>
              <a:latin typeface="Baskerville Old Face" pitchFamily="18" charset="0"/>
            </a:endParaRPr>
          </a:p>
          <a:p>
            <a:pPr marL="0" indent="0" algn="r">
              <a:buNone/>
            </a:pPr>
            <a:r>
              <a:rPr lang="en-US" b="1" dirty="0" smtClean="0">
                <a:solidFill>
                  <a:schemeClr val="tx1"/>
                </a:solidFill>
                <a:latin typeface="Baskerville Old Face" pitchFamily="18" charset="0"/>
              </a:rPr>
              <a:t>They </a:t>
            </a:r>
            <a:r>
              <a:rPr lang="en-US" b="1" dirty="0">
                <a:solidFill>
                  <a:schemeClr val="tx1"/>
                </a:solidFill>
                <a:latin typeface="Baskerville Old Face" pitchFamily="18" charset="0"/>
              </a:rPr>
              <a:t>also send </a:t>
            </a:r>
            <a:endParaRPr lang="en-US" b="1" dirty="0" smtClean="0">
              <a:solidFill>
                <a:schemeClr val="tx1"/>
              </a:solidFill>
              <a:latin typeface="Baskerville Old Face" pitchFamily="18" charset="0"/>
            </a:endParaRPr>
          </a:p>
          <a:p>
            <a:pPr marL="0" indent="0" algn="r">
              <a:buNone/>
            </a:pPr>
            <a:r>
              <a:rPr lang="en-US" b="1" dirty="0" smtClean="0">
                <a:solidFill>
                  <a:schemeClr val="tx1"/>
                </a:solidFill>
                <a:latin typeface="Baskerville Old Face" pitchFamily="18" charset="0"/>
              </a:rPr>
              <a:t>baskets </a:t>
            </a:r>
            <a:r>
              <a:rPr lang="en-US" b="1" dirty="0">
                <a:solidFill>
                  <a:schemeClr val="tx1"/>
                </a:solidFill>
                <a:latin typeface="Baskerville Old Face" pitchFamily="18" charset="0"/>
              </a:rPr>
              <a:t>of food </a:t>
            </a:r>
            <a:endParaRPr lang="en-US" b="1" dirty="0" smtClean="0">
              <a:solidFill>
                <a:schemeClr val="tx1"/>
              </a:solidFill>
              <a:latin typeface="Baskerville Old Face" pitchFamily="18" charset="0"/>
            </a:endParaRPr>
          </a:p>
          <a:p>
            <a:pPr marL="0" indent="0" algn="r">
              <a:buNone/>
            </a:pPr>
            <a:r>
              <a:rPr lang="en-US" b="1" dirty="0" smtClean="0">
                <a:solidFill>
                  <a:schemeClr val="tx1"/>
                </a:solidFill>
                <a:latin typeface="Baskerville Old Face" pitchFamily="18" charset="0"/>
              </a:rPr>
              <a:t>to </a:t>
            </a:r>
            <a:r>
              <a:rPr lang="en-US" b="1" dirty="0">
                <a:solidFill>
                  <a:schemeClr val="tx1"/>
                </a:solidFill>
                <a:latin typeface="Baskerville Old Face" pitchFamily="18" charset="0"/>
              </a:rPr>
              <a:t>the elderly and sick.</a:t>
            </a:r>
            <a:endParaRPr lang="ru-RU" b="1" dirty="0">
              <a:solidFill>
                <a:schemeClr val="tx1"/>
              </a:solidFill>
            </a:endParaRPr>
          </a:p>
          <a:p>
            <a:pPr marL="0" indent="0" algn="r">
              <a:buNone/>
            </a:pPr>
            <a:endParaRPr lang="ru-RU" dirty="0"/>
          </a:p>
          <a:p>
            <a:pPr algn="r"/>
            <a:endParaRPr lang="ru-RU" dirty="0"/>
          </a:p>
        </p:txBody>
      </p:sp>
      <p:pic>
        <p:nvPicPr>
          <p:cNvPr id="11266" name="Picture 2" descr="F:\День благодарения презентация\обед 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4621" y="3336699"/>
            <a:ext cx="4940485" cy="3188645"/>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F:\День благодарения презентация\обед 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4330" y="188640"/>
            <a:ext cx="4970776" cy="3012086"/>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F:\День благодарения презентация\обед 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92080" y="3582739"/>
            <a:ext cx="3707905" cy="2696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90514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333375"/>
            <a:ext cx="8229600" cy="5792788"/>
          </a:xfrm>
        </p:spPr>
        <p:txBody>
          <a:bodyPr/>
          <a:lstStyle/>
          <a:p>
            <a:pPr algn="ctr"/>
            <a:r>
              <a:rPr lang="en-US" b="1" dirty="0">
                <a:solidFill>
                  <a:schemeClr val="tx1"/>
                </a:solidFill>
                <a:latin typeface="Baskerville Old Face" pitchFamily="18" charset="0"/>
              </a:rPr>
              <a:t>More than four hundred years have passed, but Americans still celebrate this holiday exactly as the Pilgrims had done it. The whole family comes together this day. The celebration begins with dancing, joking and laughing. But the moment comes... and everybody sits down at the table and becomes serious.</a:t>
            </a:r>
            <a:endParaRPr lang="ru-RU" b="1" dirty="0">
              <a:solidFill>
                <a:schemeClr val="tx1"/>
              </a:solidFill>
            </a:endParaRPr>
          </a:p>
          <a:p>
            <a:endParaRPr lang="ru-RU" dirty="0"/>
          </a:p>
        </p:txBody>
      </p:sp>
      <p:pic>
        <p:nvPicPr>
          <p:cNvPr id="12290" name="Picture 2" descr="F:\День благодарения презентация\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410968"/>
            <a:ext cx="7416824" cy="397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53719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260648"/>
            <a:ext cx="8229600" cy="5865515"/>
          </a:xfrm>
        </p:spPr>
        <p:txBody>
          <a:bodyPr/>
          <a:lstStyle/>
          <a:p>
            <a:pPr marL="0" indent="0" algn="ctr">
              <a:buNone/>
            </a:pPr>
            <a:r>
              <a:rPr lang="en-US" b="1" dirty="0">
                <a:solidFill>
                  <a:schemeClr val="tx1"/>
                </a:solidFill>
                <a:latin typeface="Baskerville Old Face" pitchFamily="18" charset="0"/>
              </a:rPr>
              <a:t>In the </a:t>
            </a:r>
            <a:r>
              <a:rPr lang="en-US" b="1" dirty="0" err="1">
                <a:solidFill>
                  <a:schemeClr val="tx1"/>
                </a:solidFill>
                <a:latin typeface="Baskerville Old Face" pitchFamily="18" charset="0"/>
              </a:rPr>
              <a:t>centre</a:t>
            </a:r>
            <a:r>
              <a:rPr lang="en-US" b="1" dirty="0">
                <a:solidFill>
                  <a:schemeClr val="tx1"/>
                </a:solidFill>
                <a:latin typeface="Baskerville Old Face" pitchFamily="18" charset="0"/>
              </a:rPr>
              <a:t> of the table you can see a sheet of foil symbolizing the Atlantic Ocean. In the middle of it there is a small ship. It remembers us about </a:t>
            </a:r>
            <a:r>
              <a:rPr lang="en-US" b="1" dirty="0" err="1">
                <a:solidFill>
                  <a:schemeClr val="tx1"/>
                </a:solidFill>
                <a:latin typeface="Baskerville Old Face" pitchFamily="18" charset="0"/>
              </a:rPr>
              <a:t>th</a:t>
            </a:r>
            <a:r>
              <a:rPr lang="ru-RU" b="1" dirty="0">
                <a:solidFill>
                  <a:schemeClr val="tx1"/>
                </a:solidFill>
              </a:rPr>
              <a:t>е</a:t>
            </a:r>
            <a:r>
              <a:rPr lang="en-US" b="1" dirty="0">
                <a:solidFill>
                  <a:schemeClr val="tx1"/>
                </a:solidFill>
                <a:latin typeface="Baskerville Old Face" pitchFamily="18" charset="0"/>
              </a:rPr>
              <a:t> ship "Mayflower", which was used by the Pilgrims. As the edge of the "ocean" there is a little stone with the date "1620" written on it. It symbolizes the rock, where more than 400 years ago the first settlers from Europe landed.</a:t>
            </a:r>
            <a:endParaRPr lang="ru-RU" b="1" dirty="0">
              <a:solidFill>
                <a:schemeClr val="tx1"/>
              </a:solidFill>
            </a:endParaRPr>
          </a:p>
          <a:p>
            <a:endParaRPr lang="ru-RU" dirty="0"/>
          </a:p>
        </p:txBody>
      </p:sp>
      <p:pic>
        <p:nvPicPr>
          <p:cNvPr id="5" name="Picture 2" descr="F:\День благодарения презентация\2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492896"/>
            <a:ext cx="7056784" cy="4032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94310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505475"/>
          </a:xfrm>
        </p:spPr>
        <p:txBody>
          <a:bodyPr>
            <a:normAutofit/>
          </a:bodyPr>
          <a:lstStyle/>
          <a:p>
            <a:pPr marL="0" indent="0" algn="r">
              <a:buNone/>
            </a:pPr>
            <a:r>
              <a:rPr lang="en-US" sz="2800" b="1" dirty="0" smtClean="0">
                <a:solidFill>
                  <a:srgbClr val="FF0000"/>
                </a:solidFill>
                <a:latin typeface="Baskerville Old Face" pitchFamily="18" charset="0"/>
              </a:rPr>
              <a:t>Part 2 </a:t>
            </a:r>
          </a:p>
          <a:p>
            <a:pPr marL="0" indent="0" algn="r">
              <a:buNone/>
            </a:pPr>
            <a:r>
              <a:rPr lang="en-US" sz="2800" b="1" dirty="0" smtClean="0">
                <a:solidFill>
                  <a:srgbClr val="FF0000"/>
                </a:solidFill>
                <a:latin typeface="Baskerville Old Face" pitchFamily="18" charset="0"/>
              </a:rPr>
              <a:t>Thanksgiving Day Symbols</a:t>
            </a:r>
            <a:endParaRPr lang="ru-RU" sz="2800" b="1" dirty="0">
              <a:solidFill>
                <a:srgbClr val="FF0000"/>
              </a:solidFill>
            </a:endParaRPr>
          </a:p>
        </p:txBody>
      </p:sp>
      <p:pic>
        <p:nvPicPr>
          <p:cNvPr id="14338" name="Picture 2" descr="F:\День благодарения презентация\2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58208" y="3267472"/>
            <a:ext cx="5102832" cy="3401888"/>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F:\День благодарения презентация\2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505" y="1172868"/>
            <a:ext cx="4320480" cy="2872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87308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548680"/>
            <a:ext cx="8219256" cy="5577483"/>
          </a:xfrm>
        </p:spPr>
        <p:txBody>
          <a:bodyPr/>
          <a:lstStyle/>
          <a:p>
            <a:pPr marL="0" indent="0" algn="ctr">
              <a:buNone/>
            </a:pPr>
            <a:r>
              <a:rPr lang="en-US" b="1" i="1" dirty="0">
                <a:solidFill>
                  <a:srgbClr val="FF0000"/>
                </a:solidFill>
              </a:rPr>
              <a:t>Cornucopia</a:t>
            </a:r>
            <a:r>
              <a:rPr lang="en-US" i="1" dirty="0"/>
              <a:t> </a:t>
            </a:r>
            <a:r>
              <a:rPr lang="en-US" b="1" i="1" dirty="0">
                <a:solidFill>
                  <a:schemeClr val="tx1"/>
                </a:solidFill>
              </a:rPr>
              <a:t>is the most common symbol of a harvest festival. </a:t>
            </a:r>
            <a:endParaRPr lang="ru-RU" b="1" i="1" dirty="0">
              <a:solidFill>
                <a:schemeClr val="tx1"/>
              </a:solidFill>
            </a:endParaRPr>
          </a:p>
          <a:p>
            <a:pPr marL="0" indent="0" algn="ctr">
              <a:buNone/>
            </a:pPr>
            <a:r>
              <a:rPr lang="ru-RU" b="1" i="1" dirty="0">
                <a:solidFill>
                  <a:srgbClr val="FF0000"/>
                </a:solidFill>
              </a:rPr>
              <a:t>Рог изобилия</a:t>
            </a:r>
            <a:r>
              <a:rPr lang="ru-RU" i="1" dirty="0"/>
              <a:t>, </a:t>
            </a:r>
            <a:r>
              <a:rPr lang="ru-RU" b="1" i="1" dirty="0">
                <a:solidFill>
                  <a:schemeClr val="tx1"/>
                </a:solidFill>
              </a:rPr>
              <a:t>наполненный овощами и фруктами - обычный символ праздника урожая.</a:t>
            </a:r>
          </a:p>
          <a:p>
            <a:endParaRPr lang="ru-RU" i="1" dirty="0"/>
          </a:p>
        </p:txBody>
      </p:sp>
      <p:pic>
        <p:nvPicPr>
          <p:cNvPr id="15362" name="Picture 2" descr="F:\День благодарения презентация\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204864"/>
            <a:ext cx="7770440"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39954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9523" y="332656"/>
            <a:ext cx="8229600" cy="5793507"/>
          </a:xfrm>
        </p:spPr>
        <p:txBody>
          <a:bodyPr>
            <a:normAutofit/>
          </a:bodyPr>
          <a:lstStyle/>
          <a:p>
            <a:pPr marL="0" indent="0">
              <a:buNone/>
            </a:pPr>
            <a:endParaRPr lang="en-US" b="1" dirty="0" smtClean="0">
              <a:solidFill>
                <a:srgbClr val="FF0000"/>
              </a:solidFill>
              <a:latin typeface="Baskerville Old Face" pitchFamily="18" charset="0"/>
            </a:endParaRPr>
          </a:p>
          <a:p>
            <a:pPr algn="r"/>
            <a:endParaRPr lang="ru-RU" b="1" dirty="0">
              <a:solidFill>
                <a:schemeClr val="tx1"/>
              </a:solidFill>
            </a:endParaRPr>
          </a:p>
        </p:txBody>
      </p:sp>
      <p:pic>
        <p:nvPicPr>
          <p:cNvPr id="16386" name="Picture 2" descr="F:\День благодарения презентация\клюква.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3068960"/>
            <a:ext cx="5328592" cy="352839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Таблица 4"/>
          <p:cNvGraphicFramePr>
            <a:graphicFrameLocks noGrp="1"/>
          </p:cNvGraphicFramePr>
          <p:nvPr>
            <p:extLst>
              <p:ext uri="{D42A27DB-BD31-4B8C-83A1-F6EECF244321}">
                <p14:modId xmlns:p14="http://schemas.microsoft.com/office/powerpoint/2010/main" val="4164349423"/>
              </p:ext>
            </p:extLst>
          </p:nvPr>
        </p:nvGraphicFramePr>
        <p:xfrm>
          <a:off x="827584" y="260648"/>
          <a:ext cx="8064896" cy="3024336"/>
        </p:xfrm>
        <a:graphic>
          <a:graphicData uri="http://schemas.openxmlformats.org/drawingml/2006/table">
            <a:tbl>
              <a:tblPr firstRow="1" bandRow="1">
                <a:tableStyleId>{2D5ABB26-0587-4C30-8999-92F81FD0307C}</a:tableStyleId>
              </a:tblPr>
              <a:tblGrid>
                <a:gridCol w="4001141"/>
                <a:gridCol w="4063755"/>
              </a:tblGrid>
              <a:tr h="3024336">
                <a:tc>
                  <a:txBody>
                    <a:bodyPr/>
                    <a:lstStyle/>
                    <a:p>
                      <a:pPr marL="0" indent="0">
                        <a:buNone/>
                      </a:pPr>
                      <a:r>
                        <a:rPr lang="en-US" sz="2000" b="1" dirty="0" smtClean="0">
                          <a:solidFill>
                            <a:srgbClr val="FF0000"/>
                          </a:solidFill>
                          <a:latin typeface="Baskerville Old Face" pitchFamily="18" charset="0"/>
                        </a:rPr>
                        <a:t>Cranberry</a:t>
                      </a:r>
                      <a:r>
                        <a:rPr lang="en-US" sz="2000" b="1" dirty="0" smtClean="0">
                          <a:solidFill>
                            <a:schemeClr val="tx1"/>
                          </a:solidFill>
                          <a:latin typeface="Baskerville Old Face" pitchFamily="18" charset="0"/>
                        </a:rPr>
                        <a:t>, is a symbol of thanksgiving. </a:t>
                      </a:r>
                    </a:p>
                    <a:p>
                      <a:pPr marL="0" indent="0">
                        <a:buNone/>
                      </a:pPr>
                      <a:r>
                        <a:rPr lang="en-US" sz="2000" b="1" dirty="0" smtClean="0">
                          <a:solidFill>
                            <a:schemeClr val="tx1"/>
                          </a:solidFill>
                          <a:latin typeface="Baskerville Old Face" pitchFamily="18" charset="0"/>
                        </a:rPr>
                        <a:t>Pilgrims found out a way </a:t>
                      </a:r>
                    </a:p>
                    <a:p>
                      <a:pPr marL="0" indent="0">
                        <a:buNone/>
                      </a:pPr>
                      <a:r>
                        <a:rPr lang="en-US" sz="2000" b="1" dirty="0" smtClean="0">
                          <a:solidFill>
                            <a:schemeClr val="tx1"/>
                          </a:solidFill>
                          <a:latin typeface="Baskerville Old Face" pitchFamily="18" charset="0"/>
                        </a:rPr>
                        <a:t>to sweeten the bitten cranberries </a:t>
                      </a:r>
                    </a:p>
                    <a:p>
                      <a:pPr marL="0" indent="0">
                        <a:buNone/>
                      </a:pPr>
                      <a:r>
                        <a:rPr lang="en-US" sz="2000" b="1" dirty="0" smtClean="0">
                          <a:solidFill>
                            <a:schemeClr val="tx1"/>
                          </a:solidFill>
                          <a:latin typeface="Baskerville Old Face" pitchFamily="18" charset="0"/>
                        </a:rPr>
                        <a:t>with maple sugar. Since that time </a:t>
                      </a:r>
                    </a:p>
                    <a:p>
                      <a:pPr marL="0" indent="0">
                        <a:buNone/>
                      </a:pPr>
                      <a:r>
                        <a:rPr lang="en-US" sz="2000" b="1" dirty="0" smtClean="0">
                          <a:solidFill>
                            <a:schemeClr val="tx1"/>
                          </a:solidFill>
                          <a:latin typeface="Baskerville Old Face" pitchFamily="18" charset="0"/>
                        </a:rPr>
                        <a:t>cranberry sauce is </a:t>
                      </a:r>
                    </a:p>
                    <a:p>
                      <a:pPr marL="0" indent="0">
                        <a:buNone/>
                      </a:pPr>
                      <a:r>
                        <a:rPr lang="en-US" sz="2000" b="1" dirty="0" smtClean="0">
                          <a:solidFill>
                            <a:schemeClr val="tx1"/>
                          </a:solidFill>
                          <a:latin typeface="Baskerville Old Face" pitchFamily="18" charset="0"/>
                        </a:rPr>
                        <a:t>a permanent companion </a:t>
                      </a:r>
                    </a:p>
                    <a:p>
                      <a:pPr marL="0" indent="0">
                        <a:buNone/>
                      </a:pPr>
                      <a:r>
                        <a:rPr lang="en-US" sz="2000" b="1" dirty="0" smtClean="0">
                          <a:solidFill>
                            <a:schemeClr val="tx1"/>
                          </a:solidFill>
                          <a:latin typeface="Baskerville Old Face" pitchFamily="18" charset="0"/>
                        </a:rPr>
                        <a:t>of turkey during thanksgiving feast.</a:t>
                      </a:r>
                    </a:p>
                    <a:p>
                      <a:endParaRPr lang="ru-RU" sz="2000" dirty="0"/>
                    </a:p>
                  </a:txBody>
                  <a:tcPr/>
                </a:tc>
                <a:tc>
                  <a:txBody>
                    <a:bodyPr/>
                    <a:lstStyle/>
                    <a:p>
                      <a:pPr marL="0" indent="0" algn="r">
                        <a:buNone/>
                      </a:pPr>
                      <a:r>
                        <a:rPr lang="ru-RU" sz="1800" b="1" dirty="0" smtClean="0">
                          <a:solidFill>
                            <a:srgbClr val="FF0000"/>
                          </a:solidFill>
                        </a:rPr>
                        <a:t>Клюква</a:t>
                      </a:r>
                      <a:r>
                        <a:rPr lang="ru-RU" sz="1800" b="1" dirty="0" smtClean="0">
                          <a:solidFill>
                            <a:schemeClr val="tx1"/>
                          </a:solidFill>
                        </a:rPr>
                        <a:t> </a:t>
                      </a:r>
                      <a:endParaRPr lang="en-US" sz="1800" b="1" dirty="0" smtClean="0">
                        <a:solidFill>
                          <a:schemeClr val="tx1"/>
                        </a:solidFill>
                        <a:latin typeface="Baskerville Old Face" pitchFamily="18" charset="0"/>
                      </a:endParaRPr>
                    </a:p>
                    <a:p>
                      <a:pPr marL="0" indent="0" algn="r">
                        <a:buNone/>
                      </a:pPr>
                      <a:r>
                        <a:rPr lang="ru-RU" sz="1800" b="1" dirty="0" smtClean="0">
                          <a:solidFill>
                            <a:schemeClr val="tx1"/>
                          </a:solidFill>
                        </a:rPr>
                        <a:t>также является символом </a:t>
                      </a:r>
                      <a:endParaRPr lang="en-US" sz="1800" b="1" dirty="0" smtClean="0">
                        <a:solidFill>
                          <a:schemeClr val="tx1"/>
                        </a:solidFill>
                        <a:latin typeface="Baskerville Old Face" pitchFamily="18" charset="0"/>
                      </a:endParaRPr>
                    </a:p>
                    <a:p>
                      <a:pPr marL="0" indent="0" algn="r">
                        <a:buNone/>
                      </a:pPr>
                      <a:r>
                        <a:rPr lang="ru-RU" sz="1800" b="1" dirty="0" smtClean="0">
                          <a:solidFill>
                            <a:schemeClr val="tx1"/>
                          </a:solidFill>
                        </a:rPr>
                        <a:t>Дня Благодарения. </a:t>
                      </a:r>
                      <a:endParaRPr lang="en-US" sz="1800" b="1" dirty="0" smtClean="0">
                        <a:solidFill>
                          <a:schemeClr val="tx1"/>
                        </a:solidFill>
                        <a:latin typeface="Baskerville Old Face" pitchFamily="18" charset="0"/>
                      </a:endParaRPr>
                    </a:p>
                    <a:p>
                      <a:pPr marL="0" indent="0" algn="r">
                        <a:buNone/>
                      </a:pPr>
                      <a:r>
                        <a:rPr lang="ru-RU" sz="1800" b="1" dirty="0" smtClean="0">
                          <a:solidFill>
                            <a:schemeClr val="tx1"/>
                          </a:solidFill>
                        </a:rPr>
                        <a:t>Пилигримы научились </a:t>
                      </a:r>
                      <a:endParaRPr lang="en-US" sz="1800" b="1" dirty="0" smtClean="0">
                        <a:solidFill>
                          <a:schemeClr val="tx1"/>
                        </a:solidFill>
                        <a:latin typeface="Baskerville Old Face" pitchFamily="18" charset="0"/>
                      </a:endParaRPr>
                    </a:p>
                    <a:p>
                      <a:pPr marL="0" indent="0" algn="r">
                        <a:buNone/>
                      </a:pPr>
                      <a:r>
                        <a:rPr lang="ru-RU" sz="1800" b="1" dirty="0" smtClean="0">
                          <a:solidFill>
                            <a:schemeClr val="tx1"/>
                          </a:solidFill>
                        </a:rPr>
                        <a:t>делать клюквенное пюре, </a:t>
                      </a:r>
                      <a:endParaRPr lang="en-US" sz="1800" b="1" dirty="0" smtClean="0">
                        <a:solidFill>
                          <a:schemeClr val="tx1"/>
                        </a:solidFill>
                        <a:latin typeface="Baskerville Old Face" pitchFamily="18" charset="0"/>
                      </a:endParaRPr>
                    </a:p>
                    <a:p>
                      <a:pPr marL="0" indent="0" algn="r">
                        <a:buNone/>
                      </a:pPr>
                      <a:r>
                        <a:rPr lang="ru-RU" sz="1800" b="1" dirty="0" smtClean="0">
                          <a:solidFill>
                            <a:schemeClr val="tx1"/>
                          </a:solidFill>
                        </a:rPr>
                        <a:t>добавляя в ягоды кленовый сахар.</a:t>
                      </a:r>
                      <a:endParaRPr lang="en-US" sz="1800" b="1" dirty="0" smtClean="0">
                        <a:solidFill>
                          <a:schemeClr val="tx1"/>
                        </a:solidFill>
                        <a:latin typeface="Baskerville Old Face" pitchFamily="18" charset="0"/>
                      </a:endParaRPr>
                    </a:p>
                    <a:p>
                      <a:pPr marL="0" indent="0" algn="r">
                        <a:buNone/>
                      </a:pPr>
                      <a:r>
                        <a:rPr lang="ru-RU" sz="1800" b="1" dirty="0" smtClean="0">
                          <a:solidFill>
                            <a:schemeClr val="tx1"/>
                          </a:solidFill>
                        </a:rPr>
                        <a:t> И вскоре клюквенное пюре </a:t>
                      </a:r>
                      <a:endParaRPr lang="en-US" sz="1800" b="1" dirty="0" smtClean="0">
                        <a:solidFill>
                          <a:schemeClr val="tx1"/>
                        </a:solidFill>
                        <a:latin typeface="Baskerville Old Face" pitchFamily="18" charset="0"/>
                      </a:endParaRPr>
                    </a:p>
                    <a:p>
                      <a:pPr marL="0" indent="0" algn="r">
                        <a:buNone/>
                      </a:pPr>
                      <a:r>
                        <a:rPr lang="ru-RU" sz="1800" b="1" dirty="0" smtClean="0">
                          <a:solidFill>
                            <a:schemeClr val="tx1"/>
                          </a:solidFill>
                        </a:rPr>
                        <a:t>стало подаваться на стол </a:t>
                      </a:r>
                      <a:endParaRPr lang="en-US" sz="1800" b="1" dirty="0" smtClean="0">
                        <a:solidFill>
                          <a:schemeClr val="tx1"/>
                        </a:solidFill>
                        <a:latin typeface="Baskerville Old Face" pitchFamily="18" charset="0"/>
                      </a:endParaRPr>
                    </a:p>
                    <a:p>
                      <a:pPr marL="0" indent="0" algn="r">
                        <a:buNone/>
                      </a:pPr>
                      <a:r>
                        <a:rPr lang="ru-RU" sz="1800" b="1" dirty="0" smtClean="0">
                          <a:solidFill>
                            <a:schemeClr val="tx1"/>
                          </a:solidFill>
                        </a:rPr>
                        <a:t>вместе с жареной индейкой.</a:t>
                      </a:r>
                      <a:endParaRPr lang="ru-RU" sz="1800" b="1" dirty="0">
                        <a:solidFill>
                          <a:schemeClr val="tx1"/>
                        </a:solidFill>
                      </a:endParaRPr>
                    </a:p>
                  </a:txBody>
                  <a:tcPr/>
                </a:tc>
              </a:tr>
            </a:tbl>
          </a:graphicData>
        </a:graphic>
      </p:graphicFrame>
    </p:spTree>
    <p:extLst>
      <p:ext uri="{BB962C8B-B14F-4D97-AF65-F5344CB8AC3E}">
        <p14:creationId xmlns:p14="http://schemas.microsoft.com/office/powerpoint/2010/main" val="34680463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577483"/>
          </a:xfrm>
        </p:spPr>
        <p:txBody>
          <a:bodyPr/>
          <a:lstStyle/>
          <a:p>
            <a:pPr marL="0" indent="0" algn="r">
              <a:buNone/>
            </a:pPr>
            <a:endParaRPr lang="en-US" dirty="0"/>
          </a:p>
          <a:p>
            <a:pPr marL="0" indent="0" algn="r">
              <a:buNone/>
            </a:pPr>
            <a:r>
              <a:rPr lang="en-US" sz="3600" b="1" dirty="0" smtClean="0">
                <a:solidFill>
                  <a:srgbClr val="FF0000"/>
                </a:solidFill>
                <a:latin typeface="Baskerville Old Face" pitchFamily="18" charset="0"/>
              </a:rPr>
              <a:t>Part 1 </a:t>
            </a:r>
          </a:p>
          <a:p>
            <a:pPr marL="0" indent="0" algn="r">
              <a:buNone/>
            </a:pPr>
            <a:r>
              <a:rPr lang="en-US" sz="3600" b="1" dirty="0" smtClean="0">
                <a:solidFill>
                  <a:srgbClr val="FF0000"/>
                </a:solidFill>
                <a:latin typeface="Baskerville Old Face" pitchFamily="18" charset="0"/>
              </a:rPr>
              <a:t>The History of </a:t>
            </a:r>
          </a:p>
          <a:p>
            <a:pPr marL="0" indent="0" algn="r">
              <a:buNone/>
            </a:pPr>
            <a:r>
              <a:rPr lang="en-US" sz="3600" b="1" dirty="0" smtClean="0">
                <a:solidFill>
                  <a:srgbClr val="FF0000"/>
                </a:solidFill>
                <a:latin typeface="Baskerville Old Face" pitchFamily="18" charset="0"/>
              </a:rPr>
              <a:t>Thanksgiving Day</a:t>
            </a:r>
          </a:p>
          <a:p>
            <a:pPr marL="0" indent="0" algn="r">
              <a:buNone/>
            </a:pPr>
            <a:endParaRPr lang="ru-RU" dirty="0"/>
          </a:p>
        </p:txBody>
      </p:sp>
      <p:pic>
        <p:nvPicPr>
          <p:cNvPr id="13314" name="Picture 2" descr="F:\День благодарения презентация\1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7" y="1031880"/>
            <a:ext cx="4536504" cy="3405232"/>
          </a:xfrm>
          <a:prstGeom prst="rect">
            <a:avLst/>
          </a:prstGeom>
          <a:noFill/>
          <a:extLst>
            <a:ext uri="{909E8E84-426E-40DD-AFC4-6F175D3DCCD1}">
              <a14:hiddenFill xmlns:a14="http://schemas.microsoft.com/office/drawing/2010/main">
                <a:solidFill>
                  <a:srgbClr val="FFFFFF"/>
                </a:solidFill>
              </a14:hiddenFill>
            </a:ext>
          </a:extLst>
        </p:spPr>
      </p:pic>
      <p:pic>
        <p:nvPicPr>
          <p:cNvPr id="13315" name="Picture 3" descr="F:\День благодарения презентация\1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55976" y="3691878"/>
            <a:ext cx="4536504" cy="3079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18614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188640"/>
            <a:ext cx="8507288" cy="6480720"/>
          </a:xfrm>
        </p:spPr>
        <p:txBody>
          <a:bodyPr>
            <a:normAutofit fontScale="47500" lnSpcReduction="20000"/>
          </a:bodyPr>
          <a:lstStyle/>
          <a:p>
            <a:pPr marL="0" indent="0" algn="ctr">
              <a:buNone/>
            </a:pPr>
            <a:r>
              <a:rPr lang="en-US" sz="5100" b="1" dirty="0">
                <a:solidFill>
                  <a:schemeClr val="tx1"/>
                </a:solidFill>
                <a:latin typeface="Baskerville Old Face" pitchFamily="18" charset="0"/>
              </a:rPr>
              <a:t>The Indians taught the </a:t>
            </a:r>
            <a:r>
              <a:rPr lang="en-US" sz="5100" b="1" dirty="0" smtClean="0">
                <a:solidFill>
                  <a:schemeClr val="tx1"/>
                </a:solidFill>
                <a:latin typeface="Baskerville Old Face" pitchFamily="18" charset="0"/>
              </a:rPr>
              <a:t>pilgrims. </a:t>
            </a:r>
            <a:r>
              <a:rPr lang="en-US" sz="5100" b="1" dirty="0">
                <a:solidFill>
                  <a:schemeClr val="tx1"/>
                </a:solidFill>
                <a:latin typeface="Baskerville Old Face" pitchFamily="18" charset="0"/>
              </a:rPr>
              <a:t>The pilgrims had never seen such a bird as it didn’t live in the forests in England. Now </a:t>
            </a:r>
            <a:r>
              <a:rPr lang="en-US" sz="5100" b="1" dirty="0">
                <a:solidFill>
                  <a:srgbClr val="FF0000"/>
                </a:solidFill>
                <a:latin typeface="Baskerville Old Face" pitchFamily="18" charset="0"/>
              </a:rPr>
              <a:t>a turkey </a:t>
            </a:r>
            <a:r>
              <a:rPr lang="en-US" sz="5100" b="1" dirty="0">
                <a:solidFill>
                  <a:schemeClr val="tx1"/>
                </a:solidFill>
                <a:latin typeface="Baskerville Old Face" pitchFamily="18" charset="0"/>
              </a:rPr>
              <a:t>is the most important symbol of this day and the main course of family </a:t>
            </a:r>
            <a:r>
              <a:rPr lang="en-US" sz="5100" b="1" dirty="0" smtClean="0">
                <a:solidFill>
                  <a:schemeClr val="tx1"/>
                </a:solidFill>
                <a:latin typeface="Baskerville Old Face" pitchFamily="18" charset="0"/>
              </a:rPr>
              <a:t>dinner.</a:t>
            </a:r>
            <a:endParaRPr lang="ru-RU" sz="5100" b="1" dirty="0">
              <a:solidFill>
                <a:schemeClr val="tx1"/>
              </a:solidFill>
            </a:endParaRPr>
          </a:p>
          <a:p>
            <a:pPr marL="0" indent="0">
              <a:buNone/>
            </a:pPr>
            <a:endParaRPr lang="en-US" b="1" dirty="0" smtClean="0"/>
          </a:p>
          <a:p>
            <a:pPr marL="0" indent="0">
              <a:buNone/>
            </a:pPr>
            <a:endParaRPr lang="en-US" b="1" dirty="0"/>
          </a:p>
          <a:p>
            <a:pPr marL="0" indent="0">
              <a:buNone/>
            </a:pPr>
            <a:endParaRPr lang="en-US" b="1" dirty="0" smtClean="0"/>
          </a:p>
          <a:p>
            <a:pPr marL="0" indent="0" algn="r">
              <a:buNone/>
            </a:pPr>
            <a:r>
              <a:rPr lang="ru-RU" sz="4200" b="1" dirty="0" smtClean="0">
                <a:solidFill>
                  <a:schemeClr val="tx1"/>
                </a:solidFill>
              </a:rPr>
              <a:t>Индейцы </a:t>
            </a:r>
            <a:r>
              <a:rPr lang="ru-RU" sz="4200" b="1" dirty="0">
                <a:solidFill>
                  <a:schemeClr val="tx1"/>
                </a:solidFill>
              </a:rPr>
              <a:t>научили </a:t>
            </a:r>
            <a:endParaRPr lang="en-US" sz="4200" b="1" dirty="0" smtClean="0">
              <a:solidFill>
                <a:schemeClr val="tx1"/>
              </a:solidFill>
            </a:endParaRPr>
          </a:p>
          <a:p>
            <a:pPr marL="0" indent="0" algn="r">
              <a:buNone/>
            </a:pPr>
            <a:r>
              <a:rPr lang="ru-RU" sz="4200" b="1" dirty="0">
                <a:solidFill>
                  <a:schemeClr val="tx1"/>
                </a:solidFill>
              </a:rPr>
              <a:t>п</a:t>
            </a:r>
            <a:r>
              <a:rPr lang="ru-RU" sz="4200" b="1" dirty="0" smtClean="0">
                <a:solidFill>
                  <a:schemeClr val="tx1"/>
                </a:solidFill>
              </a:rPr>
              <a:t>утешественников</a:t>
            </a:r>
            <a:r>
              <a:rPr lang="en-US" sz="4200" b="1" dirty="0" smtClean="0">
                <a:solidFill>
                  <a:schemeClr val="tx1"/>
                </a:solidFill>
              </a:rPr>
              <a:t> </a:t>
            </a:r>
            <a:endParaRPr lang="ru-RU" sz="4200" b="1" dirty="0" smtClean="0">
              <a:solidFill>
                <a:schemeClr val="tx1"/>
              </a:solidFill>
            </a:endParaRPr>
          </a:p>
          <a:p>
            <a:pPr marL="0" indent="0" algn="r">
              <a:buNone/>
            </a:pPr>
            <a:r>
              <a:rPr lang="ru-RU" sz="4200" b="1" dirty="0" smtClean="0">
                <a:solidFill>
                  <a:schemeClr val="tx1"/>
                </a:solidFill>
              </a:rPr>
              <a:t>охотиться </a:t>
            </a:r>
          </a:p>
          <a:p>
            <a:pPr marL="0" indent="0" algn="r">
              <a:buNone/>
            </a:pPr>
            <a:r>
              <a:rPr lang="ru-RU" sz="4200" b="1" dirty="0" smtClean="0">
                <a:solidFill>
                  <a:schemeClr val="tx1"/>
                </a:solidFill>
              </a:rPr>
              <a:t>на дикую индейку, </a:t>
            </a:r>
          </a:p>
          <a:p>
            <a:pPr marL="0" indent="0" algn="r">
              <a:buNone/>
            </a:pPr>
            <a:r>
              <a:rPr lang="ru-RU" sz="4200" b="1" dirty="0" smtClean="0">
                <a:solidFill>
                  <a:schemeClr val="tx1"/>
                </a:solidFill>
              </a:rPr>
              <a:t>птицу</a:t>
            </a:r>
            <a:r>
              <a:rPr lang="ru-RU" sz="4200" b="1" dirty="0">
                <a:solidFill>
                  <a:schemeClr val="tx1"/>
                </a:solidFill>
              </a:rPr>
              <a:t>, </a:t>
            </a:r>
            <a:endParaRPr lang="ru-RU" sz="4200" b="1" dirty="0" smtClean="0">
              <a:solidFill>
                <a:schemeClr val="tx1"/>
              </a:solidFill>
            </a:endParaRPr>
          </a:p>
          <a:p>
            <a:pPr marL="0" indent="0" algn="r">
              <a:buNone/>
            </a:pPr>
            <a:r>
              <a:rPr lang="ru-RU" sz="4200" b="1" dirty="0" smtClean="0">
                <a:solidFill>
                  <a:schemeClr val="tx1"/>
                </a:solidFill>
              </a:rPr>
              <a:t>которую </a:t>
            </a:r>
            <a:r>
              <a:rPr lang="ru-RU" sz="4200" b="1" dirty="0">
                <a:solidFill>
                  <a:schemeClr val="tx1"/>
                </a:solidFill>
              </a:rPr>
              <a:t>пилигримы </a:t>
            </a:r>
            <a:endParaRPr lang="ru-RU" sz="4200" b="1" dirty="0" smtClean="0">
              <a:solidFill>
                <a:schemeClr val="tx1"/>
              </a:solidFill>
            </a:endParaRPr>
          </a:p>
          <a:p>
            <a:pPr marL="0" indent="0" algn="r">
              <a:buNone/>
            </a:pPr>
            <a:r>
              <a:rPr lang="ru-RU" sz="4200" b="1" dirty="0" smtClean="0">
                <a:solidFill>
                  <a:schemeClr val="tx1"/>
                </a:solidFill>
              </a:rPr>
              <a:t>раньше никогда</a:t>
            </a:r>
          </a:p>
          <a:p>
            <a:pPr marL="0" indent="0" algn="r">
              <a:buNone/>
            </a:pPr>
            <a:r>
              <a:rPr lang="ru-RU" sz="4200" b="1" dirty="0" smtClean="0">
                <a:solidFill>
                  <a:schemeClr val="tx1"/>
                </a:solidFill>
              </a:rPr>
              <a:t> </a:t>
            </a:r>
            <a:r>
              <a:rPr lang="ru-RU" sz="4200" b="1" dirty="0">
                <a:solidFill>
                  <a:schemeClr val="tx1"/>
                </a:solidFill>
              </a:rPr>
              <a:t>не видели, </a:t>
            </a:r>
            <a:endParaRPr lang="ru-RU" sz="4200" b="1" dirty="0" smtClean="0">
              <a:solidFill>
                <a:schemeClr val="tx1"/>
              </a:solidFill>
            </a:endParaRPr>
          </a:p>
          <a:p>
            <a:pPr marL="0" indent="0" algn="r">
              <a:buNone/>
            </a:pPr>
            <a:r>
              <a:rPr lang="ru-RU" sz="4200" b="1" dirty="0" smtClean="0">
                <a:solidFill>
                  <a:schemeClr val="tx1"/>
                </a:solidFill>
              </a:rPr>
              <a:t>поскольку </a:t>
            </a:r>
            <a:r>
              <a:rPr lang="ru-RU" sz="4200" b="1" dirty="0">
                <a:solidFill>
                  <a:schemeClr val="tx1"/>
                </a:solidFill>
              </a:rPr>
              <a:t>она </a:t>
            </a:r>
            <a:endParaRPr lang="ru-RU" sz="4200" b="1" dirty="0" smtClean="0">
              <a:solidFill>
                <a:schemeClr val="tx1"/>
              </a:solidFill>
            </a:endParaRPr>
          </a:p>
          <a:p>
            <a:pPr marL="0" indent="0" algn="r">
              <a:buNone/>
            </a:pPr>
            <a:r>
              <a:rPr lang="ru-RU" sz="4200" b="1" dirty="0" smtClean="0">
                <a:solidFill>
                  <a:schemeClr val="tx1"/>
                </a:solidFill>
              </a:rPr>
              <a:t>не </a:t>
            </a:r>
            <a:r>
              <a:rPr lang="ru-RU" sz="4200" b="1" dirty="0">
                <a:solidFill>
                  <a:schemeClr val="tx1"/>
                </a:solidFill>
              </a:rPr>
              <a:t>водилась в Англии</a:t>
            </a:r>
            <a:r>
              <a:rPr lang="ru-RU" sz="4200" b="1" dirty="0" smtClean="0">
                <a:solidFill>
                  <a:schemeClr val="tx1"/>
                </a:solidFill>
              </a:rPr>
              <a:t>.</a:t>
            </a:r>
            <a:r>
              <a:rPr lang="en-US" sz="4200" b="1" dirty="0" smtClean="0">
                <a:solidFill>
                  <a:schemeClr val="tx1"/>
                </a:solidFill>
                <a:latin typeface="Baskerville Old Face" pitchFamily="18" charset="0"/>
              </a:rPr>
              <a:t> </a:t>
            </a:r>
            <a:endParaRPr lang="ru-RU" sz="4200" b="1" dirty="0" smtClean="0">
              <a:solidFill>
                <a:schemeClr val="tx1"/>
              </a:solidFill>
              <a:latin typeface="Baskerville Old Face" pitchFamily="18" charset="0"/>
            </a:endParaRPr>
          </a:p>
          <a:p>
            <a:pPr marL="0" indent="0" algn="r">
              <a:buNone/>
            </a:pPr>
            <a:r>
              <a:rPr lang="ru-RU" sz="4200" b="1" dirty="0" smtClean="0">
                <a:solidFill>
                  <a:srgbClr val="FF0000"/>
                </a:solidFill>
              </a:rPr>
              <a:t>Индейка </a:t>
            </a:r>
            <a:r>
              <a:rPr lang="ru-RU" sz="4200" b="1" dirty="0" smtClean="0">
                <a:solidFill>
                  <a:schemeClr val="tx1"/>
                </a:solidFill>
              </a:rPr>
              <a:t>– </a:t>
            </a:r>
          </a:p>
          <a:p>
            <a:pPr marL="0" indent="0" algn="r">
              <a:buNone/>
            </a:pPr>
            <a:r>
              <a:rPr lang="ru-RU" sz="4200" b="1" dirty="0" smtClean="0">
                <a:solidFill>
                  <a:schemeClr val="tx1"/>
                </a:solidFill>
              </a:rPr>
              <a:t>главный символ </a:t>
            </a:r>
          </a:p>
          <a:p>
            <a:pPr marL="0" indent="0" algn="r">
              <a:buNone/>
            </a:pPr>
            <a:r>
              <a:rPr lang="ru-RU" sz="4200" b="1" dirty="0" smtClean="0">
                <a:solidFill>
                  <a:schemeClr val="tx1"/>
                </a:solidFill>
              </a:rPr>
              <a:t>Дня благодарения</a:t>
            </a:r>
          </a:p>
          <a:p>
            <a:pPr marL="0" indent="0" algn="r">
              <a:buNone/>
            </a:pPr>
            <a:r>
              <a:rPr lang="ru-RU" sz="4200" b="1" dirty="0" smtClean="0">
                <a:solidFill>
                  <a:schemeClr val="tx1"/>
                </a:solidFill>
              </a:rPr>
              <a:t> и основное блюдо </a:t>
            </a:r>
          </a:p>
          <a:p>
            <a:pPr marL="0" indent="0" algn="r">
              <a:buNone/>
            </a:pPr>
            <a:r>
              <a:rPr lang="ru-RU" sz="4200" b="1" dirty="0" smtClean="0">
                <a:solidFill>
                  <a:schemeClr val="tx1"/>
                </a:solidFill>
              </a:rPr>
              <a:t>на праздничном столе.</a:t>
            </a:r>
            <a:endParaRPr lang="ru-RU" sz="4200" b="1" dirty="0">
              <a:solidFill>
                <a:schemeClr val="tx1"/>
              </a:solidFill>
            </a:endParaRPr>
          </a:p>
        </p:txBody>
      </p:sp>
      <p:pic>
        <p:nvPicPr>
          <p:cNvPr id="17410" name="Picture 2" descr="F:\День благодарения презентация\2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556792"/>
            <a:ext cx="4896544"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90155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lstStyle/>
          <a:p>
            <a:pPr marL="0" indent="0">
              <a:buNone/>
            </a:pPr>
            <a:endParaRPr lang="ru-RU" dirty="0" smtClean="0"/>
          </a:p>
          <a:p>
            <a:pPr marL="0" indent="0">
              <a:buNone/>
            </a:pPr>
            <a:endParaRPr lang="ru-RU" dirty="0"/>
          </a:p>
          <a:p>
            <a:pPr marL="0" indent="0">
              <a:buNone/>
            </a:pPr>
            <a:endParaRPr lang="ru-RU" dirty="0" smtClean="0"/>
          </a:p>
          <a:p>
            <a:pPr marL="0" indent="0">
              <a:buNone/>
            </a:pPr>
            <a:endParaRPr lang="ru-RU" dirty="0"/>
          </a:p>
          <a:p>
            <a:pPr marL="0" indent="0">
              <a:buNone/>
            </a:pPr>
            <a:endParaRPr lang="ru-RU" dirty="0" smtClean="0"/>
          </a:p>
          <a:p>
            <a:pPr marL="0" indent="0">
              <a:buNone/>
            </a:pPr>
            <a:endParaRPr lang="ru-RU" dirty="0" smtClean="0"/>
          </a:p>
          <a:p>
            <a:pPr marL="0" indent="0">
              <a:buNone/>
            </a:pPr>
            <a:endParaRPr lang="ru-RU" dirty="0"/>
          </a:p>
          <a:p>
            <a:pPr marL="0" indent="0" algn="ctr">
              <a:buNone/>
            </a:pPr>
            <a:endParaRPr lang="ru-RU" b="1" dirty="0" smtClean="0">
              <a:solidFill>
                <a:schemeClr val="tx1"/>
              </a:solidFill>
              <a:latin typeface="Baskerville Old Face" pitchFamily="18" charset="0"/>
            </a:endParaRPr>
          </a:p>
          <a:p>
            <a:pPr marL="0" indent="0" algn="ctr">
              <a:buNone/>
            </a:pPr>
            <a:r>
              <a:rPr lang="en-US" b="1" dirty="0" smtClean="0">
                <a:solidFill>
                  <a:schemeClr val="tx1"/>
                </a:solidFill>
                <a:latin typeface="Baskerville Old Face" pitchFamily="18" charset="0"/>
              </a:rPr>
              <a:t>On </a:t>
            </a:r>
            <a:r>
              <a:rPr lang="en-US" b="1" dirty="0">
                <a:solidFill>
                  <a:schemeClr val="tx1"/>
                </a:solidFill>
                <a:latin typeface="Baskerville Old Face" pitchFamily="18" charset="0"/>
              </a:rPr>
              <a:t>Thanksgiving Day people decorate their homes with </a:t>
            </a:r>
            <a:r>
              <a:rPr lang="en-US" b="1" dirty="0">
                <a:solidFill>
                  <a:srgbClr val="FF0000"/>
                </a:solidFill>
                <a:latin typeface="Baskerville Old Face" pitchFamily="18" charset="0"/>
              </a:rPr>
              <a:t>wreaths</a:t>
            </a:r>
            <a:r>
              <a:rPr lang="en-US" dirty="0">
                <a:latin typeface="Baskerville Old Face" pitchFamily="18" charset="0"/>
              </a:rPr>
              <a:t>, </a:t>
            </a:r>
            <a:r>
              <a:rPr lang="en-US" b="1" dirty="0">
                <a:solidFill>
                  <a:srgbClr val="FF0000"/>
                </a:solidFill>
                <a:latin typeface="Baskerville Old Face" pitchFamily="18" charset="0"/>
              </a:rPr>
              <a:t>fresh and dried flowers</a:t>
            </a:r>
            <a:r>
              <a:rPr lang="en-US" dirty="0">
                <a:latin typeface="Baskerville Old Face" pitchFamily="18" charset="0"/>
              </a:rPr>
              <a:t>. </a:t>
            </a:r>
            <a:endParaRPr lang="ru-RU" dirty="0"/>
          </a:p>
          <a:p>
            <a:pPr marL="0" indent="0" algn="ctr">
              <a:buNone/>
            </a:pPr>
            <a:r>
              <a:rPr lang="ru-RU" b="1" dirty="0">
                <a:solidFill>
                  <a:schemeClr val="tx1"/>
                </a:solidFill>
              </a:rPr>
              <a:t>В День Благодарения американцы украшают свои дома</a:t>
            </a:r>
            <a:r>
              <a:rPr lang="ru-RU" b="1" dirty="0"/>
              <a:t> </a:t>
            </a:r>
            <a:r>
              <a:rPr lang="ru-RU" b="1" dirty="0">
                <a:solidFill>
                  <a:srgbClr val="FF0000"/>
                </a:solidFill>
              </a:rPr>
              <a:t>венками, свежими и засушенными цветами</a:t>
            </a:r>
            <a:r>
              <a:rPr lang="ru-RU" dirty="0"/>
              <a:t>.</a:t>
            </a:r>
          </a:p>
          <a:p>
            <a:r>
              <a:rPr lang="ru-RU" b="1" dirty="0"/>
              <a:t> </a:t>
            </a:r>
            <a:endParaRPr lang="ru-RU" dirty="0"/>
          </a:p>
          <a:p>
            <a:endParaRPr lang="ru-RU" dirty="0"/>
          </a:p>
        </p:txBody>
      </p:sp>
      <p:pic>
        <p:nvPicPr>
          <p:cNvPr id="18434" name="Picture 2" descr="F:\День благодарения презентация\украшение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512" y="143111"/>
            <a:ext cx="4608512" cy="3168352"/>
          </a:xfrm>
          <a:prstGeom prst="rect">
            <a:avLst/>
          </a:prstGeom>
          <a:noFill/>
          <a:extLst>
            <a:ext uri="{909E8E84-426E-40DD-AFC4-6F175D3DCCD1}">
              <a14:hiddenFill xmlns:a14="http://schemas.microsoft.com/office/drawing/2010/main">
                <a:solidFill>
                  <a:srgbClr val="FFFFFF"/>
                </a:solidFill>
              </a14:hiddenFill>
            </a:ext>
          </a:extLst>
        </p:spPr>
      </p:pic>
      <p:pic>
        <p:nvPicPr>
          <p:cNvPr id="18435" name="Picture 3" descr="F:\День благодарения презентация\украшение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4048" y="143111"/>
            <a:ext cx="3960440"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56063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398768" cy="5577483"/>
          </a:xfrm>
        </p:spPr>
        <p:txBody>
          <a:bodyPr>
            <a:normAutofit/>
          </a:bodyPr>
          <a:lstStyle/>
          <a:p>
            <a:pPr marL="0" indent="0" algn="r">
              <a:buNone/>
            </a:pPr>
            <a:r>
              <a:rPr lang="en-US" sz="3600" b="1" dirty="0" smtClean="0">
                <a:solidFill>
                  <a:srgbClr val="FF0000"/>
                </a:solidFill>
                <a:latin typeface="Baskerville Old Face" pitchFamily="18" charset="0"/>
              </a:rPr>
              <a:t>Thanksgiving Day </a:t>
            </a:r>
          </a:p>
          <a:p>
            <a:pPr marL="0" indent="0" algn="r">
              <a:buNone/>
            </a:pPr>
            <a:r>
              <a:rPr lang="en-US" sz="3600" b="1" dirty="0" smtClean="0">
                <a:solidFill>
                  <a:srgbClr val="FF0000"/>
                </a:solidFill>
                <a:latin typeface="Baskerville Old Face" pitchFamily="18" charset="0"/>
              </a:rPr>
              <a:t>Decorations</a:t>
            </a:r>
            <a:endParaRPr lang="ru-RU" sz="3600" b="1" dirty="0">
              <a:solidFill>
                <a:srgbClr val="FF0000"/>
              </a:solidFill>
            </a:endParaRPr>
          </a:p>
        </p:txBody>
      </p:sp>
      <p:pic>
        <p:nvPicPr>
          <p:cNvPr id="19458" name="Picture 2" descr="F:\День благодарения презентация\украшение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513" y="226587"/>
            <a:ext cx="4536503" cy="3500669"/>
          </a:xfrm>
          <a:prstGeom prst="rect">
            <a:avLst/>
          </a:prstGeom>
          <a:noFill/>
          <a:extLst>
            <a:ext uri="{909E8E84-426E-40DD-AFC4-6F175D3DCCD1}">
              <a14:hiddenFill xmlns:a14="http://schemas.microsoft.com/office/drawing/2010/main">
                <a:solidFill>
                  <a:srgbClr val="FFFFFF"/>
                </a:solidFill>
              </a14:hiddenFill>
            </a:ext>
          </a:extLst>
        </p:spPr>
      </p:pic>
      <p:pic>
        <p:nvPicPr>
          <p:cNvPr id="19459" name="Picture 3" descr="F:\День благодарения презентация\украшение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3968" y="3785723"/>
            <a:ext cx="45720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52581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5649491"/>
          </a:xfrm>
        </p:spPr>
        <p:txBody>
          <a:bodyPr/>
          <a:lstStyle/>
          <a:p>
            <a:pPr marL="0" indent="0" algn="ctr">
              <a:buNone/>
            </a:pPr>
            <a:r>
              <a:rPr lang="en-US" b="1" dirty="0" smtClean="0">
                <a:solidFill>
                  <a:schemeClr val="tx1"/>
                </a:solidFill>
                <a:latin typeface="Baskerville Old Face" pitchFamily="18" charset="0"/>
              </a:rPr>
              <a:t>They </a:t>
            </a:r>
            <a:r>
              <a:rPr lang="en-US" b="1" dirty="0">
                <a:solidFill>
                  <a:schemeClr val="tx1"/>
                </a:solidFill>
                <a:latin typeface="Baskerville Old Face" pitchFamily="18" charset="0"/>
              </a:rPr>
              <a:t>also send pretty </a:t>
            </a:r>
            <a:r>
              <a:rPr lang="en-US" b="1" dirty="0">
                <a:solidFill>
                  <a:srgbClr val="FF0000"/>
                </a:solidFill>
                <a:latin typeface="Baskerville Old Face" pitchFamily="18" charset="0"/>
              </a:rPr>
              <a:t>Thank You cards</a:t>
            </a:r>
            <a:r>
              <a:rPr lang="en-US" b="1" dirty="0">
                <a:solidFill>
                  <a:schemeClr val="tx1"/>
                </a:solidFill>
                <a:latin typeface="Baskerville Old Face" pitchFamily="18" charset="0"/>
              </a:rPr>
              <a:t> or beautiful </a:t>
            </a:r>
            <a:r>
              <a:rPr lang="en-US" b="1" dirty="0">
                <a:solidFill>
                  <a:srgbClr val="FF0000"/>
                </a:solidFill>
                <a:latin typeface="Baskerville Old Face" pitchFamily="18" charset="0"/>
              </a:rPr>
              <a:t>Thanksgiving Day Gifts </a:t>
            </a:r>
            <a:r>
              <a:rPr lang="en-US" b="1" dirty="0">
                <a:solidFill>
                  <a:schemeClr val="tx1"/>
                </a:solidFill>
                <a:latin typeface="Baskerville Old Face" pitchFamily="18" charset="0"/>
              </a:rPr>
              <a:t>to people who had done something good for them.</a:t>
            </a:r>
            <a:endParaRPr lang="ru-RU" b="1" dirty="0">
              <a:solidFill>
                <a:schemeClr val="tx1"/>
              </a:solidFill>
            </a:endParaRPr>
          </a:p>
          <a:p>
            <a:pPr marL="0" indent="0" algn="r">
              <a:spcBef>
                <a:spcPts val="0"/>
              </a:spcBef>
              <a:buNone/>
            </a:pPr>
            <a:r>
              <a:rPr lang="ru-RU" b="1" dirty="0">
                <a:solidFill>
                  <a:schemeClr val="tx1"/>
                </a:solidFill>
              </a:rPr>
              <a:t>Они также посылают </a:t>
            </a:r>
            <a:endParaRPr lang="en-US" b="1" dirty="0" smtClean="0">
              <a:solidFill>
                <a:schemeClr val="tx1"/>
              </a:solidFill>
            </a:endParaRPr>
          </a:p>
          <a:p>
            <a:pPr marL="0" indent="0" algn="r">
              <a:spcBef>
                <a:spcPts val="0"/>
              </a:spcBef>
              <a:buNone/>
            </a:pPr>
            <a:r>
              <a:rPr lang="ru-RU" b="1" dirty="0" smtClean="0">
                <a:solidFill>
                  <a:schemeClr val="tx1"/>
                </a:solidFill>
              </a:rPr>
              <a:t>красивые </a:t>
            </a:r>
            <a:endParaRPr lang="en-US" b="1" dirty="0" smtClean="0">
              <a:solidFill>
                <a:schemeClr val="tx1"/>
              </a:solidFill>
            </a:endParaRPr>
          </a:p>
          <a:p>
            <a:pPr marL="0" indent="0" algn="r">
              <a:spcBef>
                <a:spcPts val="0"/>
              </a:spcBef>
              <a:buNone/>
            </a:pPr>
            <a:r>
              <a:rPr lang="ru-RU" b="1" dirty="0" smtClean="0">
                <a:solidFill>
                  <a:srgbClr val="FF0000"/>
                </a:solidFill>
              </a:rPr>
              <a:t>благодарственные </a:t>
            </a:r>
            <a:endParaRPr lang="en-US" b="1" dirty="0" smtClean="0">
              <a:solidFill>
                <a:srgbClr val="FF0000"/>
              </a:solidFill>
            </a:endParaRPr>
          </a:p>
          <a:p>
            <a:pPr marL="0" indent="0" algn="r">
              <a:spcBef>
                <a:spcPts val="0"/>
              </a:spcBef>
              <a:buNone/>
            </a:pPr>
            <a:r>
              <a:rPr lang="ru-RU" b="1" dirty="0" smtClean="0">
                <a:solidFill>
                  <a:srgbClr val="FF0000"/>
                </a:solidFill>
              </a:rPr>
              <a:t>открытки</a:t>
            </a:r>
            <a:r>
              <a:rPr lang="ru-RU" b="1" dirty="0" smtClean="0">
                <a:solidFill>
                  <a:schemeClr val="tx1"/>
                </a:solidFill>
              </a:rPr>
              <a:t> </a:t>
            </a:r>
            <a:endParaRPr lang="en-US" b="1" dirty="0" smtClean="0">
              <a:solidFill>
                <a:schemeClr val="tx1"/>
              </a:solidFill>
            </a:endParaRPr>
          </a:p>
          <a:p>
            <a:pPr marL="0" indent="0" algn="r">
              <a:spcBef>
                <a:spcPts val="0"/>
              </a:spcBef>
              <a:buNone/>
            </a:pPr>
            <a:r>
              <a:rPr lang="ru-RU" b="1" dirty="0" smtClean="0">
                <a:solidFill>
                  <a:schemeClr val="tx1"/>
                </a:solidFill>
              </a:rPr>
              <a:t>или </a:t>
            </a:r>
            <a:r>
              <a:rPr lang="ru-RU" b="1" dirty="0">
                <a:solidFill>
                  <a:srgbClr val="FF0000"/>
                </a:solidFill>
              </a:rPr>
              <a:t>подарки</a:t>
            </a:r>
            <a:r>
              <a:rPr lang="ru-RU" b="1" dirty="0">
                <a:solidFill>
                  <a:schemeClr val="tx1"/>
                </a:solidFill>
              </a:rPr>
              <a:t> людям, </a:t>
            </a:r>
            <a:endParaRPr lang="en-US" b="1" dirty="0" smtClean="0">
              <a:solidFill>
                <a:schemeClr val="tx1"/>
              </a:solidFill>
            </a:endParaRPr>
          </a:p>
          <a:p>
            <a:pPr marL="0" indent="0" algn="r">
              <a:spcBef>
                <a:spcPts val="0"/>
              </a:spcBef>
              <a:buNone/>
            </a:pPr>
            <a:r>
              <a:rPr lang="ru-RU" b="1" dirty="0" smtClean="0">
                <a:solidFill>
                  <a:schemeClr val="tx1"/>
                </a:solidFill>
              </a:rPr>
              <a:t>которые </a:t>
            </a:r>
            <a:r>
              <a:rPr lang="ru-RU" b="1" dirty="0">
                <a:solidFill>
                  <a:schemeClr val="tx1"/>
                </a:solidFill>
              </a:rPr>
              <a:t>сделали </a:t>
            </a:r>
            <a:endParaRPr lang="en-US" b="1" dirty="0" smtClean="0">
              <a:solidFill>
                <a:schemeClr val="tx1"/>
              </a:solidFill>
            </a:endParaRPr>
          </a:p>
          <a:p>
            <a:pPr marL="0" indent="0" algn="r">
              <a:spcBef>
                <a:spcPts val="0"/>
              </a:spcBef>
              <a:buNone/>
            </a:pPr>
            <a:r>
              <a:rPr lang="ru-RU" b="1" dirty="0" smtClean="0">
                <a:solidFill>
                  <a:schemeClr val="tx1"/>
                </a:solidFill>
              </a:rPr>
              <a:t>что-либо </a:t>
            </a:r>
            <a:r>
              <a:rPr lang="ru-RU" b="1" dirty="0">
                <a:solidFill>
                  <a:schemeClr val="tx1"/>
                </a:solidFill>
              </a:rPr>
              <a:t>хорошее для них.</a:t>
            </a:r>
          </a:p>
          <a:p>
            <a:endParaRPr lang="ru-RU" dirty="0"/>
          </a:p>
        </p:txBody>
      </p:sp>
      <p:pic>
        <p:nvPicPr>
          <p:cNvPr id="20482" name="Picture 2" descr="F:\День благодарения презентация\открытка 10.gif"/>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4707" y="1628800"/>
            <a:ext cx="4181269" cy="2651719"/>
          </a:xfrm>
          <a:prstGeom prst="rect">
            <a:avLst/>
          </a:prstGeom>
          <a:noFill/>
          <a:extLst>
            <a:ext uri="{909E8E84-426E-40DD-AFC4-6F175D3DCCD1}">
              <a14:hiddenFill xmlns:a14="http://schemas.microsoft.com/office/drawing/2010/main">
                <a:solidFill>
                  <a:srgbClr val="FFFFFF"/>
                </a:solidFill>
              </a14:hiddenFill>
            </a:ext>
          </a:extLst>
        </p:spPr>
      </p:pic>
      <p:pic>
        <p:nvPicPr>
          <p:cNvPr id="20483" name="Picture 3" descr="F:\День благодарения презентация\открытка 8.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85739" y="4167409"/>
            <a:ext cx="3677084" cy="2573959"/>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F:\День благодарения презентация\открытка 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403649" y="4167409"/>
            <a:ext cx="3512076" cy="2573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62202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507288" cy="5865515"/>
          </a:xfrm>
        </p:spPr>
        <p:txBody>
          <a:bodyPr>
            <a:normAutofit/>
          </a:bodyPr>
          <a:lstStyle/>
          <a:p>
            <a:pPr marL="0" indent="0" algn="r">
              <a:buNone/>
            </a:pPr>
            <a:endParaRPr lang="en-US" sz="3200" b="1" dirty="0" smtClean="0">
              <a:solidFill>
                <a:srgbClr val="FF0000"/>
              </a:solidFill>
              <a:latin typeface="Baskerville Old Face" pitchFamily="18" charset="0"/>
            </a:endParaRPr>
          </a:p>
          <a:p>
            <a:pPr marL="0" indent="0" algn="r">
              <a:buNone/>
            </a:pPr>
            <a:r>
              <a:rPr lang="en-US" sz="3200" b="1" dirty="0" smtClean="0">
                <a:solidFill>
                  <a:srgbClr val="FF0000"/>
                </a:solidFill>
                <a:latin typeface="Baskerville Old Face" pitchFamily="18" charset="0"/>
              </a:rPr>
              <a:t>Thank </a:t>
            </a:r>
            <a:r>
              <a:rPr lang="en-US" sz="3200" b="1" dirty="0">
                <a:solidFill>
                  <a:srgbClr val="FF0000"/>
                </a:solidFill>
                <a:latin typeface="Baskerville Old Face" pitchFamily="18" charset="0"/>
              </a:rPr>
              <a:t>You cards</a:t>
            </a:r>
            <a:endParaRPr lang="ru-RU" sz="3200" dirty="0"/>
          </a:p>
        </p:txBody>
      </p:sp>
      <p:pic>
        <p:nvPicPr>
          <p:cNvPr id="21507" name="Picture 3" descr="F:\День благодарения презентация\открытка 3.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3104" y="3933056"/>
            <a:ext cx="4888035" cy="2641476"/>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F:\День благодарения презентация\открытка 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149" y="116632"/>
            <a:ext cx="5417947" cy="366598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День благодарения презентация\открытка 1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580112" y="2181293"/>
            <a:ext cx="3384376" cy="4392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98200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505475"/>
          </a:xfrm>
        </p:spPr>
        <p:txBody>
          <a:bodyPr/>
          <a:lstStyle/>
          <a:p>
            <a:endParaRPr lang="ru-RU" dirty="0"/>
          </a:p>
        </p:txBody>
      </p:sp>
      <p:pic>
        <p:nvPicPr>
          <p:cNvPr id="22530" name="Picture 2" descr="F:\День благодарения презентация\открытка 5.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2523" y="1713890"/>
            <a:ext cx="4597217" cy="3168352"/>
          </a:xfrm>
          <a:prstGeom prst="rect">
            <a:avLst/>
          </a:prstGeom>
          <a:noFill/>
          <a:extLst>
            <a:ext uri="{909E8E84-426E-40DD-AFC4-6F175D3DCCD1}">
              <a14:hiddenFill xmlns:a14="http://schemas.microsoft.com/office/drawing/2010/main">
                <a:solidFill>
                  <a:srgbClr val="FFFFFF"/>
                </a:solidFill>
              </a14:hiddenFill>
            </a:ext>
          </a:extLst>
        </p:spPr>
      </p:pic>
      <p:pic>
        <p:nvPicPr>
          <p:cNvPr id="22531" name="Picture 3" descr="F:\День благодарения презентация\открытка 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22365" y="3620433"/>
            <a:ext cx="3928499" cy="2597776"/>
          </a:xfrm>
          <a:prstGeom prst="rect">
            <a:avLst/>
          </a:prstGeom>
          <a:noFill/>
          <a:extLst>
            <a:ext uri="{909E8E84-426E-40DD-AFC4-6F175D3DCCD1}">
              <a14:hiddenFill xmlns:a14="http://schemas.microsoft.com/office/drawing/2010/main">
                <a:solidFill>
                  <a:srgbClr val="FFFFFF"/>
                </a:solidFill>
              </a14:hiddenFill>
            </a:ext>
          </a:extLst>
        </p:spPr>
      </p:pic>
      <p:pic>
        <p:nvPicPr>
          <p:cNvPr id="22532" name="Picture 4" descr="F:\День благодарения презентация\открытка 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77016" y="548681"/>
            <a:ext cx="3873848"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8999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F:\День благодарения презентация\открытка 9.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07379" y="1143980"/>
            <a:ext cx="4104456" cy="3960440"/>
          </a:xfrm>
          <a:prstGeom prst="rect">
            <a:avLst/>
          </a:prstGeom>
          <a:noFill/>
          <a:extLst>
            <a:ext uri="{909E8E84-426E-40DD-AFC4-6F175D3DCCD1}">
              <a14:hiddenFill xmlns:a14="http://schemas.microsoft.com/office/drawing/2010/main">
                <a:solidFill>
                  <a:srgbClr val="FFFFFF"/>
                </a:solidFill>
              </a14:hiddenFill>
            </a:ext>
          </a:extLst>
        </p:spPr>
      </p:pic>
      <p:pic>
        <p:nvPicPr>
          <p:cNvPr id="23555" name="Picture 3" descr="F:\День благодарения презентация\открытка 12.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11960" y="3124200"/>
            <a:ext cx="4762500" cy="37338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F:\День благодарения презентация\открытка 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72000" y="351020"/>
            <a:ext cx="4176464" cy="2645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92742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764704"/>
            <a:ext cx="2674640" cy="5760640"/>
          </a:xfrm>
        </p:spPr>
        <p:txBody>
          <a:bodyPr>
            <a:normAutofit fontScale="90000"/>
          </a:bodyPr>
          <a:lstStyle/>
          <a:p>
            <a:r>
              <a:rPr lang="en-US" sz="2400" b="1" dirty="0">
                <a:solidFill>
                  <a:schemeClr val="tx1"/>
                </a:solidFill>
                <a:latin typeface="Baskerville Old Face" pitchFamily="18" charset="0"/>
              </a:rPr>
              <a:t>In September 1620 a small ship called “Mayflower” with 102 passengers left Plymouth, England for a better life in the New World. They were the Pilgrims.</a:t>
            </a:r>
            <a:endParaRPr lang="ru-RU" sz="2400" b="1" dirty="0">
              <a:solidFill>
                <a:schemeClr val="tx1"/>
              </a:solidFill>
            </a:endParaRPr>
          </a:p>
        </p:txBody>
      </p:sp>
      <p:sp>
        <p:nvSpPr>
          <p:cNvPr id="3" name="Объект 2"/>
          <p:cNvSpPr>
            <a:spLocks noGrp="1"/>
          </p:cNvSpPr>
          <p:nvPr>
            <p:ph idx="1"/>
          </p:nvPr>
        </p:nvSpPr>
        <p:spPr>
          <a:xfrm>
            <a:off x="3275856" y="1600200"/>
            <a:ext cx="5410944" cy="4525963"/>
          </a:xfrm>
        </p:spPr>
        <p:txBody>
          <a:bodyPr/>
          <a:lstStyle/>
          <a:p>
            <a:endParaRPr lang="ru-RU" dirty="0"/>
          </a:p>
        </p:txBody>
      </p:sp>
      <p:pic>
        <p:nvPicPr>
          <p:cNvPr id="1026" name="Picture 2" descr="F:\День благодарения презентация\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620688"/>
            <a:ext cx="6048673" cy="5616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43957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a:bodyPr>
          <a:lstStyle/>
          <a:p>
            <a:pPr marL="0" indent="0" algn="ctr">
              <a:buNone/>
            </a:pPr>
            <a:r>
              <a:rPr lang="en-US" sz="3200" b="1" dirty="0">
                <a:solidFill>
                  <a:schemeClr val="tx1"/>
                </a:solidFill>
                <a:latin typeface="Baskerville Old Face" pitchFamily="18" charset="0"/>
              </a:rPr>
              <a:t>In the hope of a better life, they decided to move out to America.</a:t>
            </a:r>
            <a:endParaRPr lang="ru-RU" sz="3200" b="1" dirty="0">
              <a:solidFill>
                <a:schemeClr val="tx1"/>
              </a:solidFill>
            </a:endParaRPr>
          </a:p>
        </p:txBody>
      </p:sp>
      <p:pic>
        <p:nvPicPr>
          <p:cNvPr id="2050" name="Picture 2" descr="F:\День благодарения презентация\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556792"/>
            <a:ext cx="7848872" cy="45738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48684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lstStyle/>
          <a:p>
            <a:pPr marL="0" indent="0" algn="ctr">
              <a:buNone/>
            </a:pPr>
            <a:r>
              <a:rPr lang="en-US" sz="3200" b="1" dirty="0">
                <a:solidFill>
                  <a:schemeClr val="tx1"/>
                </a:solidFill>
                <a:latin typeface="Baskerville Old Face" pitchFamily="18" charset="0"/>
              </a:rPr>
              <a:t>The Pilgrims reached Plymouth in 1620. They began a new life </a:t>
            </a:r>
            <a:r>
              <a:rPr lang="en-US" sz="3200" b="1" dirty="0" smtClean="0">
                <a:solidFill>
                  <a:schemeClr val="tx1"/>
                </a:solidFill>
                <a:latin typeface="Baskerville Old Face" pitchFamily="18" charset="0"/>
              </a:rPr>
              <a:t>there</a:t>
            </a:r>
            <a:r>
              <a:rPr lang="ru-RU" sz="3200" b="1" dirty="0" smtClean="0">
                <a:solidFill>
                  <a:schemeClr val="tx1"/>
                </a:solidFill>
                <a:latin typeface="Baskerville Old Face" pitchFamily="18" charset="0"/>
              </a:rPr>
              <a:t>.</a:t>
            </a:r>
            <a:endParaRPr lang="ru-RU" sz="3200" b="1" dirty="0">
              <a:solidFill>
                <a:schemeClr val="tx1"/>
              </a:solidFill>
            </a:endParaRPr>
          </a:p>
          <a:p>
            <a:endParaRPr lang="ru-RU" dirty="0"/>
          </a:p>
        </p:txBody>
      </p:sp>
      <p:pic>
        <p:nvPicPr>
          <p:cNvPr id="3075" name="Picture 3" descr="F:\День благодарения презентация\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628800"/>
            <a:ext cx="7992888"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5433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5865515"/>
          </a:xfrm>
        </p:spPr>
        <p:txBody>
          <a:bodyPr/>
          <a:lstStyle/>
          <a:p>
            <a:pPr marL="0" indent="0" algn="ctr">
              <a:buNone/>
            </a:pPr>
            <a:r>
              <a:rPr lang="en-US" b="1" dirty="0">
                <a:solidFill>
                  <a:schemeClr val="tx1"/>
                </a:solidFill>
                <a:latin typeface="Baskerville Old Face" pitchFamily="18" charset="0"/>
              </a:rPr>
              <a:t>The Pilgrims’ first winter in the New World was difficult. They had arrived too late in the year to grow any crops. That winter the Pilgrims had very little food to eat. They were always hungry and cold. Nearly all of them were sick, and one half of them died.</a:t>
            </a:r>
            <a:endParaRPr lang="ru-RU" b="1" dirty="0">
              <a:solidFill>
                <a:schemeClr val="tx1"/>
              </a:solidFill>
            </a:endParaRPr>
          </a:p>
          <a:p>
            <a:endParaRPr lang="ru-RU" dirty="0"/>
          </a:p>
        </p:txBody>
      </p:sp>
      <p:pic>
        <p:nvPicPr>
          <p:cNvPr id="4098" name="Picture 2" descr="F:\День благодарения презентация\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14540" y="3232834"/>
            <a:ext cx="4729460" cy="313359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F:\День благодарения презентация\день благодарения 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1806" y="2204863"/>
            <a:ext cx="4462201" cy="2594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09489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idx="1"/>
          </p:nvPr>
        </p:nvSpPr>
        <p:spPr>
          <a:xfrm>
            <a:off x="457200" y="332656"/>
            <a:ext cx="8229600" cy="5793507"/>
          </a:xfrm>
        </p:spPr>
        <p:txBody>
          <a:bodyPr/>
          <a:lstStyle/>
          <a:p>
            <a:pPr marL="0" indent="0" algn="ctr">
              <a:buNone/>
            </a:pPr>
            <a:r>
              <a:rPr lang="en-US" b="1" dirty="0">
                <a:solidFill>
                  <a:schemeClr val="tx1"/>
                </a:solidFill>
                <a:latin typeface="Baskerville Old Face" pitchFamily="18" charset="0"/>
              </a:rPr>
              <a:t>One day friendly Indians arrived. They were Samoset and Squanto. The  Indians taught them how to hunt, fish, plant, and survive in America. They showed them how to hunt the wild turkey, whose meat was very delicious. The Indians helped the colonists to survive through the cold winter and following spring.</a:t>
            </a:r>
            <a:endParaRPr lang="ru-RU" b="1" dirty="0">
              <a:solidFill>
                <a:schemeClr val="tx1"/>
              </a:solidFill>
            </a:endParaRPr>
          </a:p>
          <a:p>
            <a:endParaRPr lang="ru-RU" dirty="0"/>
          </a:p>
        </p:txBody>
      </p:sp>
      <p:pic>
        <p:nvPicPr>
          <p:cNvPr id="5123" name="Picture 3" descr="F:\День благодарения презентация\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276872"/>
            <a:ext cx="7416824" cy="4176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56834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332656"/>
            <a:ext cx="8229600" cy="5793507"/>
          </a:xfrm>
        </p:spPr>
        <p:txBody>
          <a:bodyPr/>
          <a:lstStyle/>
          <a:p>
            <a:pPr marL="0" indent="0" algn="ctr">
              <a:buNone/>
            </a:pPr>
            <a:r>
              <a:rPr lang="en-US" b="1" dirty="0">
                <a:solidFill>
                  <a:schemeClr val="tx1"/>
                </a:solidFill>
                <a:latin typeface="Baskerville Old Face" pitchFamily="18" charset="0"/>
              </a:rPr>
              <a:t>The Pilgrims worked hard all summer in the fields. And  the harvest of the next year was very good. The crops did well and in the fall of 1621 the Pilgrims had a great harvest. They were thankful and decided to celebrate it.</a:t>
            </a:r>
            <a:endParaRPr lang="ru-RU" b="1" dirty="0">
              <a:solidFill>
                <a:schemeClr val="tx1"/>
              </a:solidFill>
            </a:endParaRPr>
          </a:p>
          <a:p>
            <a:endParaRPr lang="ru-RU" dirty="0"/>
          </a:p>
        </p:txBody>
      </p:sp>
      <p:pic>
        <p:nvPicPr>
          <p:cNvPr id="6146" name="Picture 2" descr="F:\День благодарения презентация\день бл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795074"/>
            <a:ext cx="6984776" cy="4874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3075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lstStyle/>
          <a:p>
            <a:pPr marL="0" indent="0" algn="ctr">
              <a:buNone/>
            </a:pPr>
            <a:r>
              <a:rPr lang="en-US" b="1" dirty="0">
                <a:solidFill>
                  <a:schemeClr val="tx1"/>
                </a:solidFill>
                <a:latin typeface="Baskerville Old Face" pitchFamily="18" charset="0"/>
              </a:rPr>
              <a:t>They prepared a three-day feast of turkey, corn, beans, and pumpkins. They also invited Indians who had helped the Pilgrims survive their first year.</a:t>
            </a:r>
            <a:endParaRPr lang="ru-RU" b="1" dirty="0">
              <a:solidFill>
                <a:schemeClr val="tx1"/>
              </a:solidFill>
            </a:endParaRPr>
          </a:p>
          <a:p>
            <a:endParaRPr lang="ru-RU" dirty="0"/>
          </a:p>
        </p:txBody>
      </p:sp>
      <p:pic>
        <p:nvPicPr>
          <p:cNvPr id="4" name="Picture 3" descr="F:\День благодарения презентация\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556792"/>
            <a:ext cx="7776864" cy="5112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73533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112</TotalTime>
  <Words>801</Words>
  <Application>Microsoft Office PowerPoint</Application>
  <PresentationFormat>Экран (4:3)</PresentationFormat>
  <Paragraphs>95</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Исполнительная</vt:lpstr>
      <vt:lpstr>Thanksgiving day</vt:lpstr>
      <vt:lpstr>Презентация PowerPoint</vt:lpstr>
      <vt:lpstr>In September 1620 a small ship called “Mayflower” with 102 passengers left Plymouth, England for a better life in the New World. They were the Pilgrims.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Thanksgiving day</dc:title>
  <dc:creator>Данила</dc:creator>
  <cp:lastModifiedBy>Admin</cp:lastModifiedBy>
  <cp:revision>12</cp:revision>
  <dcterms:created xsi:type="dcterms:W3CDTF">2016-11-27T22:43:02Z</dcterms:created>
  <dcterms:modified xsi:type="dcterms:W3CDTF">2018-01-18T08:19:04Z</dcterms:modified>
</cp:coreProperties>
</file>