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6" r:id="rId11"/>
    <p:sldId id="269" r:id="rId12"/>
    <p:sldId id="265" r:id="rId13"/>
    <p:sldId id="271" r:id="rId14"/>
    <p:sldId id="272" r:id="rId15"/>
    <p:sldId id="273" r:id="rId16"/>
    <p:sldId id="274" r:id="rId17"/>
    <p:sldId id="275"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96" y="5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00B7569-D203-41CC-B876-4DEB24946F21}" type="datetimeFigureOut">
              <a:rPr lang="ru-RU" smtClean="0"/>
              <a:t>08.04.2017</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B86B24A-DAD7-49E4-85CC-4C18B7D7A7D5}" type="slidenum">
              <a:rPr lang="ru-RU" smtClean="0"/>
              <a:t>‹#›</a:t>
            </a:fld>
            <a:endParaRPr lang="ru-RU"/>
          </a:p>
        </p:txBody>
      </p:sp>
    </p:spTree>
    <p:extLst>
      <p:ext uri="{BB962C8B-B14F-4D97-AF65-F5344CB8AC3E}">
        <p14:creationId xmlns:p14="http://schemas.microsoft.com/office/powerpoint/2010/main" val="312776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00B7569-D203-41CC-B876-4DEB24946F21}" type="datetimeFigureOut">
              <a:rPr lang="ru-RU" smtClean="0"/>
              <a:t>08.04.2017</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B86B24A-DAD7-49E4-85CC-4C18B7D7A7D5}" type="slidenum">
              <a:rPr lang="ru-RU" smtClean="0"/>
              <a:t>‹#›</a:t>
            </a:fld>
            <a:endParaRPr lang="ru-RU"/>
          </a:p>
        </p:txBody>
      </p:sp>
    </p:spTree>
    <p:extLst>
      <p:ext uri="{BB962C8B-B14F-4D97-AF65-F5344CB8AC3E}">
        <p14:creationId xmlns:p14="http://schemas.microsoft.com/office/powerpoint/2010/main" val="2628825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00B7569-D203-41CC-B876-4DEB24946F21}" type="datetimeFigureOut">
              <a:rPr lang="ru-RU" smtClean="0"/>
              <a:t>08.04.2017</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B86B24A-DAD7-49E4-85CC-4C18B7D7A7D5}"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019006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C00B7569-D203-41CC-B876-4DEB24946F21}" type="datetimeFigureOut">
              <a:rPr lang="ru-RU" smtClean="0"/>
              <a:t>08.04.2017</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B86B24A-DAD7-49E4-85CC-4C18B7D7A7D5}" type="slidenum">
              <a:rPr lang="ru-RU" smtClean="0"/>
              <a:t>‹#›</a:t>
            </a:fld>
            <a:endParaRPr lang="ru-RU"/>
          </a:p>
        </p:txBody>
      </p:sp>
    </p:spTree>
    <p:extLst>
      <p:ext uri="{BB962C8B-B14F-4D97-AF65-F5344CB8AC3E}">
        <p14:creationId xmlns:p14="http://schemas.microsoft.com/office/powerpoint/2010/main" val="1587574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C00B7569-D203-41CC-B876-4DEB24946F21}" type="datetimeFigureOut">
              <a:rPr lang="ru-RU" smtClean="0"/>
              <a:t>08.04.2017</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B86B24A-DAD7-49E4-85CC-4C18B7D7A7D5}"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227349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C00B7569-D203-41CC-B876-4DEB24946F21}" type="datetimeFigureOut">
              <a:rPr lang="ru-RU" smtClean="0"/>
              <a:t>08.04.2017</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B86B24A-DAD7-49E4-85CC-4C18B7D7A7D5}" type="slidenum">
              <a:rPr lang="ru-RU" smtClean="0"/>
              <a:t>‹#›</a:t>
            </a:fld>
            <a:endParaRPr lang="ru-RU"/>
          </a:p>
        </p:txBody>
      </p:sp>
    </p:spTree>
    <p:extLst>
      <p:ext uri="{BB962C8B-B14F-4D97-AF65-F5344CB8AC3E}">
        <p14:creationId xmlns:p14="http://schemas.microsoft.com/office/powerpoint/2010/main" val="4098676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0B7569-D203-41CC-B876-4DEB24946F21}" type="datetimeFigureOut">
              <a:rPr lang="ru-RU" smtClean="0"/>
              <a:t>08.04.2017</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B86B24A-DAD7-49E4-85CC-4C18B7D7A7D5}" type="slidenum">
              <a:rPr lang="ru-RU" smtClean="0"/>
              <a:t>‹#›</a:t>
            </a:fld>
            <a:endParaRPr lang="ru-RU"/>
          </a:p>
        </p:txBody>
      </p:sp>
    </p:spTree>
    <p:extLst>
      <p:ext uri="{BB962C8B-B14F-4D97-AF65-F5344CB8AC3E}">
        <p14:creationId xmlns:p14="http://schemas.microsoft.com/office/powerpoint/2010/main" val="40681279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0B7569-D203-41CC-B876-4DEB24946F21}" type="datetimeFigureOut">
              <a:rPr lang="ru-RU" smtClean="0"/>
              <a:t>08.04.2017</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B86B24A-DAD7-49E4-85CC-4C18B7D7A7D5}" type="slidenum">
              <a:rPr lang="ru-RU" smtClean="0"/>
              <a:t>‹#›</a:t>
            </a:fld>
            <a:endParaRPr lang="ru-RU"/>
          </a:p>
        </p:txBody>
      </p:sp>
    </p:spTree>
    <p:extLst>
      <p:ext uri="{BB962C8B-B14F-4D97-AF65-F5344CB8AC3E}">
        <p14:creationId xmlns:p14="http://schemas.microsoft.com/office/powerpoint/2010/main" val="901588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0B7569-D203-41CC-B876-4DEB24946F21}" type="datetimeFigureOut">
              <a:rPr lang="ru-RU" smtClean="0"/>
              <a:t>08.04.2017</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B86B24A-DAD7-49E4-85CC-4C18B7D7A7D5}" type="slidenum">
              <a:rPr lang="ru-RU" smtClean="0"/>
              <a:t>‹#›</a:t>
            </a:fld>
            <a:endParaRPr lang="ru-RU"/>
          </a:p>
        </p:txBody>
      </p:sp>
    </p:spTree>
    <p:extLst>
      <p:ext uri="{BB962C8B-B14F-4D97-AF65-F5344CB8AC3E}">
        <p14:creationId xmlns:p14="http://schemas.microsoft.com/office/powerpoint/2010/main" val="1445557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00B7569-D203-41CC-B876-4DEB24946F21}" type="datetimeFigureOut">
              <a:rPr lang="ru-RU" smtClean="0"/>
              <a:t>08.04.2017</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B86B24A-DAD7-49E4-85CC-4C18B7D7A7D5}" type="slidenum">
              <a:rPr lang="ru-RU" smtClean="0"/>
              <a:t>‹#›</a:t>
            </a:fld>
            <a:endParaRPr lang="ru-RU"/>
          </a:p>
        </p:txBody>
      </p:sp>
    </p:spTree>
    <p:extLst>
      <p:ext uri="{BB962C8B-B14F-4D97-AF65-F5344CB8AC3E}">
        <p14:creationId xmlns:p14="http://schemas.microsoft.com/office/powerpoint/2010/main" val="2288570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00B7569-D203-41CC-B876-4DEB24946F21}" type="datetimeFigureOut">
              <a:rPr lang="ru-RU" smtClean="0"/>
              <a:t>08.04.2017</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B86B24A-DAD7-49E4-85CC-4C18B7D7A7D5}" type="slidenum">
              <a:rPr lang="ru-RU" smtClean="0"/>
              <a:t>‹#›</a:t>
            </a:fld>
            <a:endParaRPr lang="ru-RU"/>
          </a:p>
        </p:txBody>
      </p:sp>
    </p:spTree>
    <p:extLst>
      <p:ext uri="{BB962C8B-B14F-4D97-AF65-F5344CB8AC3E}">
        <p14:creationId xmlns:p14="http://schemas.microsoft.com/office/powerpoint/2010/main" val="308693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00B7569-D203-41CC-B876-4DEB24946F21}" type="datetimeFigureOut">
              <a:rPr lang="ru-RU" smtClean="0"/>
              <a:t>08.04.2017</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B86B24A-DAD7-49E4-85CC-4C18B7D7A7D5}" type="slidenum">
              <a:rPr lang="ru-RU" smtClean="0"/>
              <a:t>‹#›</a:t>
            </a:fld>
            <a:endParaRPr lang="ru-RU"/>
          </a:p>
        </p:txBody>
      </p:sp>
    </p:spTree>
    <p:extLst>
      <p:ext uri="{BB962C8B-B14F-4D97-AF65-F5344CB8AC3E}">
        <p14:creationId xmlns:p14="http://schemas.microsoft.com/office/powerpoint/2010/main" val="2208537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00B7569-D203-41CC-B876-4DEB24946F21}" type="datetimeFigureOut">
              <a:rPr lang="ru-RU" smtClean="0"/>
              <a:t>08.04.2017</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B86B24A-DAD7-49E4-85CC-4C18B7D7A7D5}" type="slidenum">
              <a:rPr lang="ru-RU" smtClean="0"/>
              <a:t>‹#›</a:t>
            </a:fld>
            <a:endParaRPr lang="ru-RU"/>
          </a:p>
        </p:txBody>
      </p:sp>
    </p:spTree>
    <p:extLst>
      <p:ext uri="{BB962C8B-B14F-4D97-AF65-F5344CB8AC3E}">
        <p14:creationId xmlns:p14="http://schemas.microsoft.com/office/powerpoint/2010/main" val="4250007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0B7569-D203-41CC-B876-4DEB24946F21}" type="datetimeFigureOut">
              <a:rPr lang="ru-RU" smtClean="0"/>
              <a:t>08.04.2017</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B86B24A-DAD7-49E4-85CC-4C18B7D7A7D5}" type="slidenum">
              <a:rPr lang="ru-RU" smtClean="0"/>
              <a:t>‹#›</a:t>
            </a:fld>
            <a:endParaRPr lang="ru-RU"/>
          </a:p>
        </p:txBody>
      </p:sp>
    </p:spTree>
    <p:extLst>
      <p:ext uri="{BB962C8B-B14F-4D97-AF65-F5344CB8AC3E}">
        <p14:creationId xmlns:p14="http://schemas.microsoft.com/office/powerpoint/2010/main" val="1741595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00B7569-D203-41CC-B876-4DEB24946F21}" type="datetimeFigureOut">
              <a:rPr lang="ru-RU" smtClean="0"/>
              <a:t>08.04.2017</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B86B24A-DAD7-49E4-85CC-4C18B7D7A7D5}" type="slidenum">
              <a:rPr lang="ru-RU" smtClean="0"/>
              <a:t>‹#›</a:t>
            </a:fld>
            <a:endParaRPr lang="ru-RU"/>
          </a:p>
        </p:txBody>
      </p:sp>
    </p:spTree>
    <p:extLst>
      <p:ext uri="{BB962C8B-B14F-4D97-AF65-F5344CB8AC3E}">
        <p14:creationId xmlns:p14="http://schemas.microsoft.com/office/powerpoint/2010/main" val="1364873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00B7569-D203-41CC-B876-4DEB24946F21}" type="datetimeFigureOut">
              <a:rPr lang="ru-RU" smtClean="0"/>
              <a:t>08.04.2017</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B86B24A-DAD7-49E4-85CC-4C18B7D7A7D5}" type="slidenum">
              <a:rPr lang="ru-RU" smtClean="0"/>
              <a:t>‹#›</a:t>
            </a:fld>
            <a:endParaRPr lang="ru-RU"/>
          </a:p>
        </p:txBody>
      </p:sp>
    </p:spTree>
    <p:extLst>
      <p:ext uri="{BB962C8B-B14F-4D97-AF65-F5344CB8AC3E}">
        <p14:creationId xmlns:p14="http://schemas.microsoft.com/office/powerpoint/2010/main" val="525031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00B7569-D203-41CC-B876-4DEB24946F21}" type="datetimeFigureOut">
              <a:rPr lang="ru-RU" smtClean="0"/>
              <a:t>08.04.2017</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B86B24A-DAD7-49E4-85CC-4C18B7D7A7D5}" type="slidenum">
              <a:rPr lang="ru-RU" smtClean="0"/>
              <a:t>‹#›</a:t>
            </a:fld>
            <a:endParaRPr lang="ru-RU"/>
          </a:p>
        </p:txBody>
      </p:sp>
    </p:spTree>
    <p:extLst>
      <p:ext uri="{BB962C8B-B14F-4D97-AF65-F5344CB8AC3E}">
        <p14:creationId xmlns:p14="http://schemas.microsoft.com/office/powerpoint/2010/main" val="389741027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89213" y="1995055"/>
            <a:ext cx="8915399" cy="1567542"/>
          </a:xfrm>
        </p:spPr>
        <p:txBody>
          <a:bodyPr/>
          <a:lstStyle/>
          <a:p>
            <a:r>
              <a:rPr lang="en-US" dirty="0" smtClean="0"/>
              <a:t>Alexander </a:t>
            </a:r>
            <a:r>
              <a:rPr lang="en-US" dirty="0" err="1" smtClean="0"/>
              <a:t>Griboyedov</a:t>
            </a:r>
            <a:endParaRPr lang="ru-RU" dirty="0"/>
          </a:p>
        </p:txBody>
      </p:sp>
      <p:sp>
        <p:nvSpPr>
          <p:cNvPr id="3" name="Подзаголовок 2"/>
          <p:cNvSpPr>
            <a:spLocks noGrp="1"/>
          </p:cNvSpPr>
          <p:nvPr>
            <p:ph type="subTitle" idx="1"/>
          </p:nvPr>
        </p:nvSpPr>
        <p:spPr>
          <a:xfrm>
            <a:off x="5878286" y="4465122"/>
            <a:ext cx="4789713" cy="890649"/>
          </a:xfrm>
        </p:spPr>
        <p:txBody>
          <a:bodyPr>
            <a:normAutofit/>
          </a:bodyPr>
          <a:lstStyle/>
          <a:p>
            <a:r>
              <a:rPr lang="en-US" dirty="0" smtClean="0"/>
              <a:t>The work was done by student of class 8 is </a:t>
            </a:r>
            <a:r>
              <a:rPr lang="en-US" dirty="0" err="1" smtClean="0"/>
              <a:t>Tugusheva</a:t>
            </a:r>
            <a:r>
              <a:rPr lang="en-US" dirty="0" smtClean="0"/>
              <a:t> </a:t>
            </a:r>
            <a:r>
              <a:rPr lang="en-US" dirty="0" err="1" smtClean="0"/>
              <a:t>Nuria</a:t>
            </a:r>
            <a:endParaRPr lang="ru-RU" dirty="0"/>
          </a:p>
        </p:txBody>
      </p:sp>
    </p:spTree>
    <p:extLst>
      <p:ext uri="{BB962C8B-B14F-4D97-AF65-F5344CB8AC3E}">
        <p14:creationId xmlns:p14="http://schemas.microsoft.com/office/powerpoint/2010/main" val="37270307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"Woe from wit" is a masterpiece of Russian classics</a:t>
            </a:r>
            <a:endParaRPr lang="ru-RU" dirty="0"/>
          </a:p>
        </p:txBody>
      </p:sp>
      <p:sp>
        <p:nvSpPr>
          <p:cNvPr id="3" name="Объект 2"/>
          <p:cNvSpPr>
            <a:spLocks noGrp="1"/>
          </p:cNvSpPr>
          <p:nvPr>
            <p:ph idx="1"/>
          </p:nvPr>
        </p:nvSpPr>
        <p:spPr/>
        <p:txBody>
          <a:bodyPr>
            <a:normAutofit lnSpcReduction="10000"/>
          </a:bodyPr>
          <a:lstStyle/>
          <a:p>
            <a:r>
              <a:rPr lang="en-US" dirty="0"/>
              <a:t>The success of </a:t>
            </a:r>
            <a:r>
              <a:rPr lang="en-US" dirty="0" err="1"/>
              <a:t>Griboedov's</a:t>
            </a:r>
            <a:r>
              <a:rPr lang="en-US" dirty="0"/>
              <a:t> Comedy, has held a firm place among the Russian classics is largely determined by the harmonious connection it </a:t>
            </a:r>
            <a:r>
              <a:rPr lang="en-US" dirty="0" err="1"/>
              <a:t>astronomicheskogo</a:t>
            </a:r>
            <a:r>
              <a:rPr lang="en-US" dirty="0"/>
              <a:t> and timeless. Through a brilliantly drawn picture of Russian society </a:t>
            </a:r>
            <a:r>
              <a:rPr lang="en-US" dirty="0" err="1"/>
              <a:t>predicability</a:t>
            </a:r>
            <a:r>
              <a:rPr lang="en-US" dirty="0"/>
              <a:t> pores (disturbing the minds of the debates about serfdom, political freedoms, the problems of national self-determination of culture, education, etc., expertly delineated by colorful figures of that time, recognizable by contemporaries, etc.) to discern the "eternal" themes: the conflict of generations, drama, a love triangle, the antagonism between the individual and society and at the same time. "Woe from wit" — an example of artistic synthesis of traditional and innovative: paying tribute to the canons of the aesthetics of classicism (unity of time, place, actions, conditional roles, names, masks, etc.) </a:t>
            </a:r>
            <a:r>
              <a:rPr lang="en-US" dirty="0" err="1"/>
              <a:t>Griboedov</a:t>
            </a:r>
            <a:r>
              <a:rPr lang="en-US" dirty="0"/>
              <a:t> "animates" the scheme taken from life conflicts and characters, freely enters into a Comedy lyrical, satirical and journalistic lines.</a:t>
            </a:r>
            <a:endParaRPr lang="ru-RU" dirty="0"/>
          </a:p>
        </p:txBody>
      </p:sp>
    </p:spTree>
    <p:extLst>
      <p:ext uri="{BB962C8B-B14F-4D97-AF65-F5344CB8AC3E}">
        <p14:creationId xmlns:p14="http://schemas.microsoft.com/office/powerpoint/2010/main" val="828808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89212" y="795647"/>
            <a:ext cx="8915400" cy="5115575"/>
          </a:xfrm>
        </p:spPr>
        <p:txBody>
          <a:bodyPr/>
          <a:lstStyle/>
          <a:p>
            <a:r>
              <a:rPr lang="en-US" dirty="0"/>
              <a:t>The aphoristic precision and accuracy of language, good use of the free (</a:t>
            </a:r>
            <a:r>
              <a:rPr lang="en-US" dirty="0" err="1"/>
              <a:t>raznostnogo</a:t>
            </a:r>
            <a:r>
              <a:rPr lang="en-US" dirty="0"/>
              <a:t>) </a:t>
            </a:r>
            <a:r>
              <a:rPr lang="en-US" dirty="0" err="1"/>
              <a:t>Yamba</a:t>
            </a:r>
            <a:r>
              <a:rPr lang="en-US" dirty="0"/>
              <a:t>, the transmitting element of the spoken language, allowed the text of the Comedy to keep sharpness and expressiveness, as predicted Pushkin, many lines of "Woe from wit" became Proverbs and sayings ("Cool story, but hard to believe", "Happy hours are not watching", etc.).</a:t>
            </a:r>
            <a:endParaRPr lang="ru-RU" dirty="0"/>
          </a:p>
        </p:txBody>
      </p:sp>
    </p:spTree>
    <p:extLst>
      <p:ext uri="{BB962C8B-B14F-4D97-AF65-F5344CB8AC3E}">
        <p14:creationId xmlns:p14="http://schemas.microsoft.com/office/powerpoint/2010/main" val="972195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36666" y="540982"/>
            <a:ext cx="8911687" cy="895932"/>
          </a:xfrm>
        </p:spPr>
        <p:txBody>
          <a:bodyPr/>
          <a:lstStyle/>
          <a:p>
            <a:r>
              <a:rPr lang="en-US" dirty="0" smtClean="0"/>
              <a:t>                 "</a:t>
            </a:r>
            <a:r>
              <a:rPr lang="en-US" dirty="0"/>
              <a:t>Woe from wit</a:t>
            </a:r>
            <a:r>
              <a:rPr lang="en-US" dirty="0" smtClean="0"/>
              <a:t>"</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326405" y="2074223"/>
            <a:ext cx="4395986" cy="3778250"/>
          </a:xfrm>
        </p:spPr>
      </p:pic>
    </p:spTree>
    <p:extLst>
      <p:ext uri="{BB962C8B-B14F-4D97-AF65-F5344CB8AC3E}">
        <p14:creationId xmlns:p14="http://schemas.microsoft.com/office/powerpoint/2010/main" val="24123236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a:t>Griboyedov</a:t>
            </a:r>
            <a:r>
              <a:rPr lang="en-US" dirty="0"/>
              <a:t> under arrest and investigation</a:t>
            </a:r>
            <a:endParaRPr lang="ru-RU" dirty="0"/>
          </a:p>
        </p:txBody>
      </p:sp>
      <p:sp>
        <p:nvSpPr>
          <p:cNvPr id="3" name="Объект 2"/>
          <p:cNvSpPr>
            <a:spLocks noGrp="1"/>
          </p:cNvSpPr>
          <p:nvPr>
            <p:ph idx="1"/>
          </p:nvPr>
        </p:nvSpPr>
        <p:spPr/>
        <p:txBody>
          <a:bodyPr/>
          <a:lstStyle/>
          <a:p>
            <a:r>
              <a:rPr lang="en-US" dirty="0"/>
              <a:t>In the autumn of the year 1825 Alexander </a:t>
            </a:r>
            <a:r>
              <a:rPr lang="en-US" dirty="0" err="1"/>
              <a:t>Griboyedov</a:t>
            </a:r>
            <a:r>
              <a:rPr lang="en-US" dirty="0"/>
              <a:t> returned to the Caucasus, but in February 1826 is again in St. Petersburg — as a suspect in the case of the Decembrists (the grounds for the arrest were many: interrogation 4 of the Decembrist, including Sergei </a:t>
            </a:r>
            <a:r>
              <a:rPr lang="en-US" dirty="0" err="1"/>
              <a:t>Trubetskoi</a:t>
            </a:r>
            <a:r>
              <a:rPr lang="en-US" dirty="0"/>
              <a:t> and </a:t>
            </a:r>
            <a:r>
              <a:rPr lang="en-US" dirty="0" err="1"/>
              <a:t>Evgenii</a:t>
            </a:r>
            <a:r>
              <a:rPr lang="en-US" dirty="0"/>
              <a:t> </a:t>
            </a:r>
            <a:r>
              <a:rPr lang="en-US" dirty="0" err="1"/>
              <a:t>Petrovich</a:t>
            </a:r>
            <a:r>
              <a:rPr lang="en-US" dirty="0"/>
              <a:t> </a:t>
            </a:r>
            <a:r>
              <a:rPr lang="en-US" dirty="0" err="1"/>
              <a:t>Obolenskii</a:t>
            </a:r>
            <a:r>
              <a:rPr lang="en-US" dirty="0"/>
              <a:t>, called </a:t>
            </a:r>
            <a:r>
              <a:rPr lang="en-US" dirty="0" err="1"/>
              <a:t>Griboedova</a:t>
            </a:r>
            <a:r>
              <a:rPr lang="en-US" dirty="0"/>
              <a:t> among the members of a secret society; in the papers of many of those arrested were found a list of "Woe from wit", etc.). </a:t>
            </a:r>
            <a:r>
              <a:rPr lang="en-US" dirty="0" err="1"/>
              <a:t>Yermolov</a:t>
            </a:r>
            <a:r>
              <a:rPr lang="en-US" dirty="0"/>
              <a:t> warned of the impending arrest, </a:t>
            </a:r>
            <a:r>
              <a:rPr lang="en-US" dirty="0" err="1"/>
              <a:t>Griboyedov</a:t>
            </a:r>
            <a:r>
              <a:rPr lang="en-US" dirty="0"/>
              <a:t> managed to destroy part of its files. During the investigation, he categorically denied his involvement in the conspiracy. In early June, Alexander </a:t>
            </a:r>
            <a:r>
              <a:rPr lang="en-US" dirty="0" err="1"/>
              <a:t>Griboyedov</a:t>
            </a:r>
            <a:r>
              <a:rPr lang="en-US" dirty="0"/>
              <a:t> was released from custody with a "cleaning certificate".</a:t>
            </a:r>
            <a:endParaRPr lang="ru-RU" dirty="0"/>
          </a:p>
        </p:txBody>
      </p:sp>
    </p:spTree>
    <p:extLst>
      <p:ext uri="{BB962C8B-B14F-4D97-AF65-F5344CB8AC3E}">
        <p14:creationId xmlns:p14="http://schemas.microsoft.com/office/powerpoint/2010/main" val="3546973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Alexander </a:t>
            </a:r>
            <a:r>
              <a:rPr lang="en-US" dirty="0" err="1"/>
              <a:t>Griboyedov</a:t>
            </a:r>
            <a:r>
              <a:rPr lang="en-US" dirty="0"/>
              <a:t> is the author of two beautiful waltzes for </a:t>
            </a:r>
            <a:r>
              <a:rPr lang="en-US" dirty="0" smtClean="0"/>
              <a:t>piano.</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392" y="2086099"/>
            <a:ext cx="4142270" cy="3778250"/>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1684" y="1905000"/>
            <a:ext cx="3930485" cy="4083050"/>
          </a:xfrm>
          <a:prstGeom prst="rect">
            <a:avLst/>
          </a:prstGeom>
        </p:spPr>
      </p:pic>
    </p:spTree>
    <p:extLst>
      <p:ext uri="{BB962C8B-B14F-4D97-AF65-F5344CB8AC3E}">
        <p14:creationId xmlns:p14="http://schemas.microsoft.com/office/powerpoint/2010/main" val="1185615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The </a:t>
            </a:r>
            <a:r>
              <a:rPr lang="en-US" dirty="0"/>
              <a:t>last months of life </a:t>
            </a:r>
            <a:r>
              <a:rPr lang="en-US" dirty="0" err="1"/>
              <a:t>Griboyedov</a:t>
            </a:r>
            <a:endParaRPr lang="ru-RU" dirty="0"/>
          </a:p>
        </p:txBody>
      </p:sp>
      <p:sp>
        <p:nvSpPr>
          <p:cNvPr id="3" name="Объект 2"/>
          <p:cNvSpPr>
            <a:spLocks noGrp="1"/>
          </p:cNvSpPr>
          <p:nvPr>
            <p:ph idx="1"/>
          </p:nvPr>
        </p:nvSpPr>
        <p:spPr/>
        <p:txBody>
          <a:bodyPr/>
          <a:lstStyle/>
          <a:p>
            <a:r>
              <a:rPr lang="en-US" dirty="0"/>
              <a:t>The last departure of Alexander </a:t>
            </a:r>
            <a:r>
              <a:rPr lang="en-US" dirty="0" err="1"/>
              <a:t>Griboyedov</a:t>
            </a:r>
            <a:r>
              <a:rPr lang="en-US" dirty="0"/>
              <a:t> from the capital (June 1828) was painted a deep sense of foreboding. On the way to Persia, it stops for a while in Tiflis. Has plans economic transformation of the Caucasus. In August he married 16-year-old daughter of Georgian poet Alexander </a:t>
            </a:r>
            <a:r>
              <a:rPr lang="en-US" dirty="0" err="1"/>
              <a:t>Chavchavadze</a:t>
            </a:r>
            <a:r>
              <a:rPr lang="en-US" dirty="0"/>
              <a:t> </a:t>
            </a:r>
            <a:r>
              <a:rPr lang="en-US" dirty="0" err="1" smtClean="0"/>
              <a:t>Garsevanovicha</a:t>
            </a:r>
            <a:r>
              <a:rPr lang="en-US" dirty="0" smtClean="0"/>
              <a:t> </a:t>
            </a:r>
            <a:r>
              <a:rPr lang="en-US" dirty="0"/>
              <a:t>— </a:t>
            </a:r>
            <a:r>
              <a:rPr lang="en-US" dirty="0" smtClean="0"/>
              <a:t>Nina, </a:t>
            </a:r>
            <a:r>
              <a:rPr lang="en-US" dirty="0"/>
              <a:t>along with it goes to Persia. Among other things, the Russian Minister was sent to his home captive citizens of Russia. Appeal to him for help two Armenian women, trapped in the harem of a noble </a:t>
            </a:r>
            <a:r>
              <a:rPr lang="en-US" dirty="0" err="1"/>
              <a:t>persiana</a:t>
            </a:r>
            <a:r>
              <a:rPr lang="en-US" dirty="0"/>
              <a:t>, was the reason for the punishment of an active and successful diplomat. The crowd, incited by Muslim fanatics demolished the Russian mission in Tehran. Russian envoy was killed.</a:t>
            </a:r>
            <a:endParaRPr lang="ru-RU" dirty="0"/>
          </a:p>
        </p:txBody>
      </p:sp>
    </p:spTree>
    <p:extLst>
      <p:ext uri="{BB962C8B-B14F-4D97-AF65-F5344CB8AC3E}">
        <p14:creationId xmlns:p14="http://schemas.microsoft.com/office/powerpoint/2010/main" val="5956722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Nina </a:t>
            </a:r>
            <a:r>
              <a:rPr lang="en-US" dirty="0" err="1"/>
              <a:t>Chavchavadze</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91564" y="1905000"/>
            <a:ext cx="3869901" cy="4421579"/>
          </a:xfrm>
        </p:spPr>
      </p:pic>
    </p:spTree>
    <p:extLst>
      <p:ext uri="{BB962C8B-B14F-4D97-AF65-F5344CB8AC3E}">
        <p14:creationId xmlns:p14="http://schemas.microsoft.com/office/powerpoint/2010/main" val="13385061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89212" y="938151"/>
            <a:ext cx="8915400" cy="4973071"/>
          </a:xfrm>
        </p:spPr>
        <p:txBody>
          <a:bodyPr>
            <a:normAutofit/>
          </a:bodyPr>
          <a:lstStyle/>
          <a:p>
            <a:r>
              <a:rPr lang="en-US" sz="2000" dirty="0"/>
              <a:t>Alexander </a:t>
            </a:r>
            <a:r>
              <a:rPr lang="en-US" sz="2000" dirty="0" err="1"/>
              <a:t>Griboyedov</a:t>
            </a:r>
            <a:r>
              <a:rPr lang="en-US" sz="2000" dirty="0"/>
              <a:t> was killed on 11 February (30 January Church calendar), 1829, in Tehran, in Persia. He was buried in Tbilisi on the hill of Saint David. On the tombstone — the words of Nina </a:t>
            </a:r>
            <a:r>
              <a:rPr lang="en-US" sz="2000" dirty="0" err="1"/>
              <a:t>Griboedova</a:t>
            </a:r>
            <a:r>
              <a:rPr lang="en-US" sz="2000" dirty="0"/>
              <a:t>: "the Mind and thy immortal in the Russian memory, but what has survived you my love?".</a:t>
            </a:r>
            <a:endParaRPr lang="ru-RU" sz="2000" dirty="0"/>
          </a:p>
        </p:txBody>
      </p:sp>
    </p:spTree>
    <p:extLst>
      <p:ext uri="{BB962C8B-B14F-4D97-AF65-F5344CB8AC3E}">
        <p14:creationId xmlns:p14="http://schemas.microsoft.com/office/powerpoint/2010/main" val="2049010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89212" y="688769"/>
            <a:ext cx="8915400" cy="5222453"/>
          </a:xfrm>
        </p:spPr>
        <p:txBody>
          <a:bodyPr>
            <a:normAutofit/>
          </a:bodyPr>
          <a:lstStyle/>
          <a:p>
            <a:r>
              <a:rPr lang="en-US" sz="2000" dirty="0"/>
              <a:t>Alexander </a:t>
            </a:r>
            <a:r>
              <a:rPr lang="en-US" sz="2000" dirty="0" err="1"/>
              <a:t>Griboyedov</a:t>
            </a:r>
            <a:r>
              <a:rPr lang="en-US" sz="2000" dirty="0"/>
              <a:t> — Russian[</a:t>
            </a:r>
            <a:r>
              <a:rPr lang="en-US" sz="2000" dirty="0" err="1"/>
              <a:t>ru</a:t>
            </a:r>
            <a:r>
              <a:rPr lang="en-US" sz="2000" dirty="0"/>
              <a:t>] writer and diplomat, poet, playwright, pianist and composer, a nobleman. Counsellor (1828). Zodiac sign — Capricorn. In 1826, </a:t>
            </a:r>
            <a:r>
              <a:rPr lang="en-US" sz="2000" dirty="0" err="1"/>
              <a:t>Griboedov</a:t>
            </a:r>
            <a:r>
              <a:rPr lang="en-US" sz="2000" dirty="0"/>
              <a:t> was under investigation in the case of the Decembrists. In 1828 was appointed Ambassador to Persia, where he was killed by Persian fanatics. In the Comedy in verse "Woe from wit" (1822-24 set in Moscow in 1831, published in 1833), the conflict between "liberal" (close to the Decembrists) and </a:t>
            </a:r>
            <a:r>
              <a:rPr lang="en-US" sz="2000" dirty="0" err="1"/>
              <a:t>pamukovska</a:t>
            </a:r>
            <a:r>
              <a:rPr lang="en-US" sz="2000" dirty="0"/>
              <a:t> society (the worship of rank, wealth, power) appears as the struggle for rights and dignity (including national). Many of the images became common, individual poems — Proverbs and winged words.</a:t>
            </a:r>
            <a:endParaRPr lang="ru-RU" sz="2000" dirty="0"/>
          </a:p>
        </p:txBody>
      </p:sp>
    </p:spTree>
    <p:extLst>
      <p:ext uri="{BB962C8B-B14F-4D97-AF65-F5344CB8AC3E}">
        <p14:creationId xmlns:p14="http://schemas.microsoft.com/office/powerpoint/2010/main" val="3278367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872181"/>
          </a:xfrm>
        </p:spPr>
        <p:txBody>
          <a:bodyPr/>
          <a:lstStyle/>
          <a:p>
            <a:r>
              <a:rPr lang="en-US" dirty="0" smtClean="0"/>
              <a:t>       Alexander </a:t>
            </a:r>
            <a:r>
              <a:rPr lang="en-US" dirty="0" err="1"/>
              <a:t>Griboyedov</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45693" y="1496291"/>
            <a:ext cx="3793630" cy="4414837"/>
          </a:xfrm>
        </p:spPr>
      </p:pic>
    </p:spTree>
    <p:extLst>
      <p:ext uri="{BB962C8B-B14F-4D97-AF65-F5344CB8AC3E}">
        <p14:creationId xmlns:p14="http://schemas.microsoft.com/office/powerpoint/2010/main" val="1824072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Education</a:t>
            </a:r>
            <a:endParaRPr lang="ru-RU" dirty="0"/>
          </a:p>
        </p:txBody>
      </p:sp>
      <p:sp>
        <p:nvSpPr>
          <p:cNvPr id="3" name="Объект 2"/>
          <p:cNvSpPr>
            <a:spLocks noGrp="1"/>
          </p:cNvSpPr>
          <p:nvPr>
            <p:ph idx="1"/>
          </p:nvPr>
        </p:nvSpPr>
        <p:spPr>
          <a:xfrm>
            <a:off x="2589212" y="1686296"/>
            <a:ext cx="8915400" cy="4224926"/>
          </a:xfrm>
        </p:spPr>
        <p:txBody>
          <a:bodyPr/>
          <a:lstStyle/>
          <a:p>
            <a:r>
              <a:rPr lang="en-US" dirty="0"/>
              <a:t>Alexander </a:t>
            </a:r>
            <a:r>
              <a:rPr lang="en-US" dirty="0" err="1"/>
              <a:t>Griboyedov</a:t>
            </a:r>
            <a:r>
              <a:rPr lang="en-US" dirty="0"/>
              <a:t> was born on 15 Jan (January 4, old style), 1790 (according to other sources in 1795) in Moscow. He belonged to a noble family, received a serious education at home. Before it was discovered </a:t>
            </a:r>
            <a:r>
              <a:rPr lang="en-US" dirty="0" err="1"/>
              <a:t>Griboyedov</a:t>
            </a:r>
            <a:r>
              <a:rPr lang="en-US" dirty="0"/>
              <a:t> multilateral talent, including songwriting skills (there are 2 waltz for piano). He studied at the Moscow University noble boarding school (1803), then entered the Moscow University (1806). After graduating from the philological Department with PhD (1808), Alexander </a:t>
            </a:r>
            <a:r>
              <a:rPr lang="en-US" dirty="0" err="1"/>
              <a:t>Griboyedov</a:t>
            </a:r>
            <a:r>
              <a:rPr lang="en-US" dirty="0"/>
              <a:t> continued to engage in </a:t>
            </a:r>
            <a:r>
              <a:rPr lang="en-US" dirty="0" err="1"/>
              <a:t>ethico</a:t>
            </a:r>
            <a:r>
              <a:rPr lang="en-US" dirty="0"/>
              <a:t>-political office. One of the most educated men of his time, </a:t>
            </a:r>
            <a:r>
              <a:rPr lang="en-US" dirty="0" err="1"/>
              <a:t>Griboyedov</a:t>
            </a:r>
            <a:r>
              <a:rPr lang="en-US" dirty="0"/>
              <a:t> owned languages: French, English, German, Italian, Greek, Latin, and later he mastered Arabic, Persian and Turkish.</a:t>
            </a:r>
            <a:endParaRPr lang="ru-RU" dirty="0"/>
          </a:p>
        </p:txBody>
      </p:sp>
    </p:spTree>
    <p:extLst>
      <p:ext uri="{BB962C8B-B14F-4D97-AF65-F5344CB8AC3E}">
        <p14:creationId xmlns:p14="http://schemas.microsoft.com/office/powerpoint/2010/main" val="2044149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The Moscow noble boarding school</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81940" y="1905000"/>
            <a:ext cx="5804563" cy="3690507"/>
          </a:xfrm>
        </p:spPr>
      </p:pic>
    </p:spTree>
    <p:extLst>
      <p:ext uri="{BB962C8B-B14F-4D97-AF65-F5344CB8AC3E}">
        <p14:creationId xmlns:p14="http://schemas.microsoft.com/office/powerpoint/2010/main" val="1885257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860306"/>
          </a:xfrm>
        </p:spPr>
        <p:txBody>
          <a:bodyPr/>
          <a:lstStyle/>
          <a:p>
            <a:r>
              <a:rPr lang="en-US" dirty="0" smtClean="0"/>
              <a:t>              Service</a:t>
            </a:r>
            <a:r>
              <a:rPr lang="en-US" dirty="0"/>
              <a:t>. Petersburg</a:t>
            </a:r>
            <a:endParaRPr lang="ru-RU" dirty="0"/>
          </a:p>
        </p:txBody>
      </p:sp>
      <p:sp>
        <p:nvSpPr>
          <p:cNvPr id="3" name="Объект 2"/>
          <p:cNvSpPr>
            <a:spLocks noGrp="1"/>
          </p:cNvSpPr>
          <p:nvPr>
            <p:ph idx="1"/>
          </p:nvPr>
        </p:nvSpPr>
        <p:spPr>
          <a:xfrm>
            <a:off x="2589212" y="1484416"/>
            <a:ext cx="8915400" cy="4426806"/>
          </a:xfrm>
        </p:spPr>
        <p:txBody>
          <a:bodyPr>
            <a:normAutofit lnSpcReduction="10000"/>
          </a:bodyPr>
          <a:lstStyle/>
          <a:p>
            <a:r>
              <a:rPr lang="en-US" dirty="0"/>
              <a:t>With the beginning of the Patriotic war of 1812 Alexander </a:t>
            </a:r>
            <a:r>
              <a:rPr lang="en-US" dirty="0" err="1"/>
              <a:t>Griboyedov</a:t>
            </a:r>
            <a:r>
              <a:rPr lang="en-US" dirty="0"/>
              <a:t> left his scientific work and became a cornet in the Moscow hussar regiment. Military service (in reserve units) brought him together with Dmitry </a:t>
            </a:r>
            <a:r>
              <a:rPr lang="en-US" dirty="0" err="1"/>
              <a:t>Nikitich</a:t>
            </a:r>
            <a:r>
              <a:rPr lang="en-US" dirty="0"/>
              <a:t> </a:t>
            </a:r>
            <a:r>
              <a:rPr lang="en-US" dirty="0" err="1"/>
              <a:t>Begichev</a:t>
            </a:r>
            <a:r>
              <a:rPr lang="en-US" dirty="0"/>
              <a:t> and his brother S. N. </a:t>
            </a:r>
            <a:r>
              <a:rPr lang="en-US" dirty="0" err="1"/>
              <a:t>Begichev</a:t>
            </a:r>
            <a:r>
              <a:rPr lang="en-US" dirty="0"/>
              <a:t>, who became a close friend of </a:t>
            </a:r>
            <a:r>
              <a:rPr lang="en-US" dirty="0" err="1"/>
              <a:t>Griboyedov</a:t>
            </a:r>
            <a:r>
              <a:rPr lang="en-US" dirty="0"/>
              <a:t>. After retiring (early 1816), </a:t>
            </a:r>
            <a:r>
              <a:rPr lang="en-US" dirty="0" err="1"/>
              <a:t>Griboyedov</a:t>
            </a:r>
            <a:r>
              <a:rPr lang="en-US" dirty="0"/>
              <a:t> settled in St. Petersburg, determined to serve in the Collegium of foreign Affairs. Leads a secular lifestyle, rotates in the theatre and literary circles of St. Petersburg (moving closer to the circle of Alexander </a:t>
            </a:r>
            <a:r>
              <a:rPr lang="en-US" dirty="0" err="1"/>
              <a:t>Alexandrovich</a:t>
            </a:r>
            <a:r>
              <a:rPr lang="en-US" dirty="0"/>
              <a:t> </a:t>
            </a:r>
            <a:r>
              <a:rPr lang="en-US" dirty="0" err="1"/>
              <a:t>Shahovskoy</a:t>
            </a:r>
            <a:r>
              <a:rPr lang="en-US" dirty="0"/>
              <a:t>), he writes and translates for the theatre (the Comedy "Young couple", 1815, "his Own family, or Married bride", 1817, together with Select and N. I. Khmelnitsky, etc.). The result of "ardent passions and the mighty circumstances" (Alexander Pushkin) was a change in his life, in 1818 Alexander </a:t>
            </a:r>
            <a:r>
              <a:rPr lang="en-US" dirty="0" err="1"/>
              <a:t>Griboyedov</a:t>
            </a:r>
            <a:r>
              <a:rPr lang="en-US" dirty="0"/>
              <a:t> was appointed Secretary of the Russian diplomatic mission to Persia (not the last role in this kind of a link played his part as second in a duel A. P. </a:t>
            </a:r>
            <a:r>
              <a:rPr lang="en-US" dirty="0" err="1"/>
              <a:t>Zavadsky</a:t>
            </a:r>
            <a:r>
              <a:rPr lang="en-US" dirty="0"/>
              <a:t> with Vladimir </a:t>
            </a:r>
            <a:r>
              <a:rPr lang="en-US" dirty="0" err="1"/>
              <a:t>Sheremetev</a:t>
            </a:r>
            <a:r>
              <a:rPr lang="en-US" dirty="0"/>
              <a:t>, which ended in the death of the latter).</a:t>
            </a:r>
            <a:endParaRPr lang="ru-RU" dirty="0"/>
          </a:p>
        </p:txBody>
      </p:sp>
    </p:spTree>
    <p:extLst>
      <p:ext uri="{BB962C8B-B14F-4D97-AF65-F5344CB8AC3E}">
        <p14:creationId xmlns:p14="http://schemas.microsoft.com/office/powerpoint/2010/main" val="3526891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296883"/>
            <a:ext cx="8911687" cy="1151907"/>
          </a:xfrm>
        </p:spPr>
        <p:txBody>
          <a:bodyPr>
            <a:normAutofit fontScale="90000"/>
          </a:bodyPr>
          <a:lstStyle/>
          <a:p>
            <a:r>
              <a:rPr lang="en-US" dirty="0"/>
              <a:t>Persia and the Caucasus. The history of the Comedy "Woe from wit</a:t>
            </a:r>
            <a:endParaRPr lang="ru-RU" dirty="0"/>
          </a:p>
        </p:txBody>
      </p:sp>
      <p:sp>
        <p:nvSpPr>
          <p:cNvPr id="3" name="Объект 2"/>
          <p:cNvSpPr>
            <a:spLocks noGrp="1"/>
          </p:cNvSpPr>
          <p:nvPr>
            <p:ph idx="1"/>
          </p:nvPr>
        </p:nvSpPr>
        <p:spPr>
          <a:xfrm>
            <a:off x="2589212" y="1365663"/>
            <a:ext cx="8915400" cy="5118264"/>
          </a:xfrm>
        </p:spPr>
        <p:txBody>
          <a:bodyPr>
            <a:normAutofit/>
          </a:bodyPr>
          <a:lstStyle/>
          <a:p>
            <a:r>
              <a:rPr lang="en-US" sz="2000" dirty="0"/>
              <a:t>After three years of service in Tabriz, </a:t>
            </a:r>
            <a:r>
              <a:rPr lang="en-US" sz="2000" dirty="0" err="1"/>
              <a:t>Griboyedov</a:t>
            </a:r>
            <a:r>
              <a:rPr lang="en-US" sz="2000" dirty="0"/>
              <a:t> was transferred to Tiflis to serve Georgia superintendent Alexei </a:t>
            </a:r>
            <a:r>
              <a:rPr lang="en-US" sz="2000" dirty="0" err="1"/>
              <a:t>Petrovich</a:t>
            </a:r>
            <a:r>
              <a:rPr lang="en-US" sz="2000" dirty="0"/>
              <a:t> </a:t>
            </a:r>
            <a:r>
              <a:rPr lang="en-US" sz="2000" dirty="0" err="1"/>
              <a:t>Ermolov</a:t>
            </a:r>
            <a:r>
              <a:rPr lang="en-US" sz="2000" dirty="0"/>
              <a:t> (February 1822). There were written the 1st and 2nd acts of "Woe from wit", their first listener was a colleague of Tiflis author Wilhelm </a:t>
            </a:r>
            <a:r>
              <a:rPr lang="en-US" sz="2000" dirty="0" err="1"/>
              <a:t>Karlovich</a:t>
            </a:r>
            <a:r>
              <a:rPr lang="en-US" sz="2000" dirty="0"/>
              <a:t> </a:t>
            </a:r>
            <a:r>
              <a:rPr lang="en-US" sz="2000" dirty="0" err="1" smtClean="0"/>
              <a:t>Kiichelbecker</a:t>
            </a:r>
            <a:r>
              <a:rPr lang="en-US" sz="2000" dirty="0"/>
              <a:t>.</a:t>
            </a:r>
            <a:endParaRPr lang="ru-RU" sz="20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5785" y="2903394"/>
            <a:ext cx="2511322" cy="2820511"/>
          </a:xfrm>
          <a:prstGeom prst="rect">
            <a:avLst/>
          </a:prstGeom>
        </p:spPr>
      </p:pic>
    </p:spTree>
    <p:extLst>
      <p:ext uri="{BB962C8B-B14F-4D97-AF65-F5344CB8AC3E}">
        <p14:creationId xmlns:p14="http://schemas.microsoft.com/office/powerpoint/2010/main" val="387730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89212" y="510638"/>
            <a:ext cx="8915400" cy="5400583"/>
          </a:xfrm>
        </p:spPr>
        <p:txBody>
          <a:bodyPr>
            <a:normAutofit/>
          </a:bodyPr>
          <a:lstStyle/>
          <a:p>
            <a:r>
              <a:rPr lang="en-US" sz="2000" dirty="0"/>
              <a:t>In the spring of 1823 Alexander </a:t>
            </a:r>
            <a:r>
              <a:rPr lang="en-US" sz="2000" dirty="0" err="1"/>
              <a:t>Griboyedov</a:t>
            </a:r>
            <a:r>
              <a:rPr lang="en-US" sz="2000" dirty="0"/>
              <a:t> went on vacation. In Moscow, as well as in S. </a:t>
            </a:r>
            <a:r>
              <a:rPr lang="en-US" sz="2000" dirty="0" err="1"/>
              <a:t>Begichev's</a:t>
            </a:r>
            <a:r>
              <a:rPr lang="en-US" sz="2000" dirty="0"/>
              <a:t> estate near Tula, where he spent the summer, was created by the 3rd and 4th acts of "Woe from wit". By the autumn of 1824 the Comedy was completed. Constantine went to St. Petersburg, intending to use his connections in the capital to obtain permission for its publication and theatrical production. Soon, however, Alexander made sure that the Comedy "no pass".</a:t>
            </a:r>
            <a:endParaRPr lang="ru-RU" sz="2000" dirty="0"/>
          </a:p>
        </p:txBody>
      </p:sp>
    </p:spTree>
    <p:extLst>
      <p:ext uri="{BB962C8B-B14F-4D97-AF65-F5344CB8AC3E}">
        <p14:creationId xmlns:p14="http://schemas.microsoft.com/office/powerpoint/2010/main" val="20923937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89212" y="629392"/>
            <a:ext cx="8915400" cy="5281830"/>
          </a:xfrm>
        </p:spPr>
        <p:txBody>
          <a:bodyPr/>
          <a:lstStyle/>
          <a:p>
            <a:r>
              <a:rPr lang="en-US" dirty="0"/>
              <a:t>Through the censorship has managed to spend only excerpts printed in 1825 by </a:t>
            </a:r>
            <a:r>
              <a:rPr lang="en-US" dirty="0" err="1"/>
              <a:t>Faddey</a:t>
            </a:r>
            <a:r>
              <a:rPr lang="en-US" dirty="0"/>
              <a:t> </a:t>
            </a:r>
            <a:r>
              <a:rPr lang="en-US" dirty="0" err="1"/>
              <a:t>Venediktovich</a:t>
            </a:r>
            <a:r>
              <a:rPr lang="en-US" dirty="0"/>
              <a:t> by </a:t>
            </a:r>
            <a:r>
              <a:rPr lang="en-US" dirty="0" err="1"/>
              <a:t>Bulgarini</a:t>
            </a:r>
            <a:r>
              <a:rPr lang="en-US" dirty="0"/>
              <a:t> in the anthology "Russian Waist" (the first complete publication in Russia — 1862; the first performance on the professional stage — 1831). However, </a:t>
            </a:r>
            <a:r>
              <a:rPr lang="en-US" dirty="0" err="1"/>
              <a:t>Griboyedov's</a:t>
            </a:r>
            <a:r>
              <a:rPr lang="en-US" dirty="0"/>
              <a:t> creation quickly became an event of Russian culture, spreading among the reading public in handwritten copies, which was close to the book editions of the time (distribution lists contributed to the Decembrists, who considered Comedy as a mouthpiece for their ideas; in January 1825 Ivan </a:t>
            </a:r>
            <a:r>
              <a:rPr lang="en-US" dirty="0" err="1"/>
              <a:t>Ivanovich</a:t>
            </a:r>
            <a:r>
              <a:rPr lang="en-US" dirty="0"/>
              <a:t> </a:t>
            </a:r>
            <a:r>
              <a:rPr lang="en-US" dirty="0" err="1"/>
              <a:t>Pushchin</a:t>
            </a:r>
            <a:r>
              <a:rPr lang="en-US" dirty="0"/>
              <a:t> brought to Pushkin in </a:t>
            </a:r>
            <a:r>
              <a:rPr lang="en-US" dirty="0" err="1"/>
              <a:t>Mikhailovskoye</a:t>
            </a:r>
            <a:r>
              <a:rPr lang="en-US" dirty="0"/>
              <a:t> list of "Woe from wit").</a:t>
            </a:r>
            <a:endParaRPr lang="ru-RU" dirty="0"/>
          </a:p>
        </p:txBody>
      </p:sp>
    </p:spTree>
    <p:extLst>
      <p:ext uri="{BB962C8B-B14F-4D97-AF65-F5344CB8AC3E}">
        <p14:creationId xmlns:p14="http://schemas.microsoft.com/office/powerpoint/2010/main" val="2806504928"/>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54</TotalTime>
  <Words>1404</Words>
  <Application>Microsoft Office PowerPoint</Application>
  <PresentationFormat>Широкоэкранный</PresentationFormat>
  <Paragraphs>24</Paragraphs>
  <Slides>17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17</vt:i4>
      </vt:variant>
    </vt:vector>
  </HeadingPairs>
  <TitlesOfParts>
    <vt:vector size="21" baseType="lpstr">
      <vt:lpstr>Arial</vt:lpstr>
      <vt:lpstr>Century Gothic</vt:lpstr>
      <vt:lpstr>Wingdings 3</vt:lpstr>
      <vt:lpstr>Легкий дым</vt:lpstr>
      <vt:lpstr>Alexander Griboyedov</vt:lpstr>
      <vt:lpstr>Презентация PowerPoint</vt:lpstr>
      <vt:lpstr>       Alexander Griboyedov</vt:lpstr>
      <vt:lpstr>                      Education</vt:lpstr>
      <vt:lpstr>The Moscow noble boarding school</vt:lpstr>
      <vt:lpstr>              Service. Petersburg</vt:lpstr>
      <vt:lpstr>Persia and the Caucasus. The history of the Comedy "Woe from wit</vt:lpstr>
      <vt:lpstr>Презентация PowerPoint</vt:lpstr>
      <vt:lpstr>Презентация PowerPoint</vt:lpstr>
      <vt:lpstr>"Woe from wit" is a masterpiece of Russian classics</vt:lpstr>
      <vt:lpstr>Презентация PowerPoint</vt:lpstr>
      <vt:lpstr>                 "Woe from wit"</vt:lpstr>
      <vt:lpstr>Griboyedov under arrest and investigation</vt:lpstr>
      <vt:lpstr>Alexander Griboyedov is the author of two beautiful waltzes for piano.</vt:lpstr>
      <vt:lpstr>    The last months of life Griboyedov</vt:lpstr>
      <vt:lpstr>        Nina Chavchavadze</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Alexander Griboyedov</dc:title>
  <dc:creator>Пользователь</dc:creator>
  <cp:lastModifiedBy>Пользователь</cp:lastModifiedBy>
  <cp:revision>6</cp:revision>
  <dcterms:created xsi:type="dcterms:W3CDTF">2017-04-08T10:14:17Z</dcterms:created>
  <dcterms:modified xsi:type="dcterms:W3CDTF">2017-04-08T11:08:31Z</dcterms:modified>
</cp:coreProperties>
</file>