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3" r:id="rId8"/>
    <p:sldId id="264" r:id="rId9"/>
    <p:sldId id="270"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ru-RU" smtClean="0"/>
              <a:t>Образец заголовка</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EA996B88-20DA-4214-A78F-1699C8446554}" type="datetimeFigureOut">
              <a:rPr lang="ru-RU" smtClean="0"/>
              <a:pPr/>
              <a:t>15.01.2017</a:t>
            </a:fld>
            <a:endParaRPr lang="ru-RU"/>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ru-RU"/>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7C038F58-7C93-4986-A461-C73A758F1AC3}" type="slidenum">
              <a:rPr lang="ru-RU" smtClean="0"/>
              <a:pPr/>
              <a:t>‹#›</a:t>
            </a:fld>
            <a:endParaRPr lang="ru-RU"/>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EA996B88-20DA-4214-A78F-1699C8446554}" type="datetimeFigureOut">
              <a:rPr lang="ru-RU" smtClean="0"/>
              <a:pPr/>
              <a:t>15.01.2017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C038F58-7C93-4986-A461-C73A758F1AC3}"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ru-RU" smtClean="0"/>
              <a:t>Образец заголовка</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EA996B88-20DA-4214-A78F-1699C8446554}" type="datetimeFigureOut">
              <a:rPr lang="ru-RU" smtClean="0"/>
              <a:pPr/>
              <a:t>15.01.2017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C038F58-7C93-4986-A461-C73A758F1AC3}"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EA996B88-20DA-4214-A78F-1699C8446554}" type="datetimeFigureOut">
              <a:rPr lang="ru-RU" smtClean="0"/>
              <a:pPr/>
              <a:t>15.01.2017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C038F58-7C93-4986-A461-C73A758F1AC3}"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A996B88-20DA-4214-A78F-1699C8446554}" type="datetimeFigureOut">
              <a:rPr lang="ru-RU" smtClean="0"/>
              <a:pPr/>
              <a:t>15.01.2017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C038F58-7C93-4986-A461-C73A758F1AC3}"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EA996B88-20DA-4214-A78F-1699C8446554}" type="datetimeFigureOut">
              <a:rPr lang="ru-RU" smtClean="0"/>
              <a:pPr/>
              <a:t>15.01.2017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C038F58-7C93-4986-A461-C73A758F1AC3}" type="slidenum">
              <a:rPr lang="ru-RU" smtClean="0"/>
              <a:pPr/>
              <a:t>‹#›</a:t>
            </a:fld>
            <a:endParaRPr lang="ru-RU"/>
          </a:p>
        </p:txBody>
      </p:sp>
      <p:sp>
        <p:nvSpPr>
          <p:cNvPr id="9" name="Content Placeholder 8"/>
          <p:cNvSpPr>
            <a:spLocks noGrp="1"/>
          </p:cNvSpPr>
          <p:nvPr>
            <p:ph sz="quarter" idx="13"/>
          </p:nvPr>
        </p:nvSpPr>
        <p:spPr>
          <a:xfrm>
            <a:off x="1042416" y="2313432"/>
            <a:ext cx="3419856" cy="349300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EA996B88-20DA-4214-A78F-1699C8446554}" type="datetimeFigureOut">
              <a:rPr lang="ru-RU" smtClean="0"/>
              <a:pPr/>
              <a:t>15.01.2017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C038F58-7C93-4986-A461-C73A758F1AC3}"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EA996B88-20DA-4214-A78F-1699C8446554}" type="datetimeFigureOut">
              <a:rPr lang="ru-RU" smtClean="0"/>
              <a:pPr/>
              <a:t>15.01.2017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C038F58-7C93-4986-A461-C73A758F1AC3}"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996B88-20DA-4214-A78F-1699C8446554}" type="datetimeFigureOut">
              <a:rPr lang="ru-RU" smtClean="0"/>
              <a:pPr/>
              <a:t>15.01.2017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7C038F58-7C93-4986-A461-C73A758F1AC3}"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EA996B88-20DA-4214-A78F-1699C8446554}" type="datetimeFigureOut">
              <a:rPr lang="ru-RU" smtClean="0"/>
              <a:pPr/>
              <a:t>15.01.2017</a:t>
            </a:fld>
            <a:endParaRPr lang="ru-RU"/>
          </a:p>
        </p:txBody>
      </p:sp>
      <p:sp>
        <p:nvSpPr>
          <p:cNvPr id="7" name="Slide Number Placeholder 6"/>
          <p:cNvSpPr>
            <a:spLocks noGrp="1"/>
          </p:cNvSpPr>
          <p:nvPr>
            <p:ph type="sldNum" sz="quarter" idx="12"/>
          </p:nvPr>
        </p:nvSpPr>
        <p:spPr/>
        <p:txBody>
          <a:bodyPr/>
          <a:lstStyle/>
          <a:p>
            <a:fld id="{7C038F58-7C93-4986-A461-C73A758F1AC3}" type="slidenum">
              <a:rPr lang="ru-RU" smtClean="0"/>
              <a:pPr/>
              <a:t>‹#›</a:t>
            </a:fld>
            <a:endParaRPr lang="ru-RU"/>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ru-RU"/>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ru-RU" smtClean="0"/>
              <a:t>Образец заголовка</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ru-RU" smtClean="0"/>
              <a:t>Образец заголовка</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EA996B88-20DA-4214-A78F-1699C8446554}" type="datetimeFigureOut">
              <a:rPr lang="ru-RU" smtClean="0"/>
              <a:pPr/>
              <a:t>15.01.2017</a:t>
            </a:fld>
            <a:endParaRPr lang="ru-RU"/>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ru-RU"/>
          </a:p>
        </p:txBody>
      </p:sp>
      <p:sp>
        <p:nvSpPr>
          <p:cNvPr id="7" name="Slide Number Placeholder 6"/>
          <p:cNvSpPr>
            <a:spLocks noGrp="1"/>
          </p:cNvSpPr>
          <p:nvPr>
            <p:ph type="sldNum" sz="quarter" idx="12"/>
          </p:nvPr>
        </p:nvSpPr>
        <p:spPr/>
        <p:txBody>
          <a:bodyPr/>
          <a:lstStyle/>
          <a:p>
            <a:fld id="{7C038F58-7C93-4986-A461-C73A758F1AC3}"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EA996B88-20DA-4214-A78F-1699C8446554}" type="datetimeFigureOut">
              <a:rPr lang="ru-RU" smtClean="0"/>
              <a:pPr/>
              <a:t>15.01.2017</a:t>
            </a:fld>
            <a:endParaRPr lang="ru-RU"/>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ru-RU"/>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7C038F58-7C93-4986-A461-C73A758F1AC3}"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7.jpeg"/><Relationship Id="rId7" Type="http://schemas.openxmlformats.org/officeDocument/2006/relationships/image" Target="../media/image21.jpeg"/><Relationship Id="rId2" Type="http://schemas.openxmlformats.org/officeDocument/2006/relationships/image" Target="../media/image16.jpeg"/><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jpeg"/><Relationship Id="rId10" Type="http://schemas.openxmlformats.org/officeDocument/2006/relationships/image" Target="../media/image24.jpeg"/><Relationship Id="rId4" Type="http://schemas.openxmlformats.org/officeDocument/2006/relationships/image" Target="../media/image18.jpeg"/><Relationship Id="rId9" Type="http://schemas.openxmlformats.org/officeDocument/2006/relationships/image" Target="../media/image2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99592" y="404664"/>
            <a:ext cx="6888258" cy="1469052"/>
          </a:xfrm>
        </p:spPr>
        <p:txBody>
          <a:bodyPr>
            <a:normAutofit fontScale="90000"/>
          </a:bodyPr>
          <a:lstStyle/>
          <a:p>
            <a:r>
              <a:rPr lang="en-US" sz="9600" dirty="0">
                <a:solidFill>
                  <a:schemeClr val="accent6">
                    <a:lumMod val="60000"/>
                    <a:lumOff val="40000"/>
                  </a:schemeClr>
                </a:solidFill>
                <a:latin typeface="Cambria Math" panose="02040503050406030204" pitchFamily="18" charset="0"/>
                <a:ea typeface="Cambria Math" panose="02040503050406030204" pitchFamily="18" charset="0"/>
              </a:rPr>
              <a:t>Golden eagle</a:t>
            </a:r>
            <a:endParaRPr lang="ru-RU" sz="10200" dirty="0">
              <a:solidFill>
                <a:schemeClr val="accent6">
                  <a:lumMod val="60000"/>
                  <a:lumOff val="40000"/>
                </a:schemeClr>
              </a:solidFill>
            </a:endParaRPr>
          </a:p>
        </p:txBody>
      </p:sp>
      <p:sp>
        <p:nvSpPr>
          <p:cNvPr id="3" name="Подзаголовок 2"/>
          <p:cNvSpPr>
            <a:spLocks noGrp="1"/>
          </p:cNvSpPr>
          <p:nvPr>
            <p:ph type="subTitle" idx="1"/>
          </p:nvPr>
        </p:nvSpPr>
        <p:spPr>
          <a:xfrm>
            <a:off x="4868537" y="6282090"/>
            <a:ext cx="4121834" cy="609600"/>
          </a:xfrm>
        </p:spPr>
        <p:txBody>
          <a:bodyPr/>
          <a:lstStyle/>
          <a:p>
            <a:r>
              <a:rPr lang="en-US" dirty="0" err="1" smtClean="0"/>
              <a:t>Tugusheva</a:t>
            </a:r>
            <a:r>
              <a:rPr lang="en-US" dirty="0" smtClean="0"/>
              <a:t> </a:t>
            </a:r>
            <a:r>
              <a:rPr lang="en-US" dirty="0" err="1" smtClean="0"/>
              <a:t>Guzalya</a:t>
            </a:r>
            <a:endParaRPr lang="ru-RU" dirty="0"/>
          </a:p>
        </p:txBody>
      </p:sp>
      <p:pic>
        <p:nvPicPr>
          <p:cNvPr id="1026" name="Picture 2" descr="C:\Documents and Settings\Admin\Рабочий стол\265px-GoldenEagle-Nova.jpg"/>
          <p:cNvPicPr>
            <a:picLocks noChangeAspect="1" noChangeArrowheads="1"/>
          </p:cNvPicPr>
          <p:nvPr/>
        </p:nvPicPr>
        <p:blipFill>
          <a:blip r:embed="rId2" cstate="print"/>
          <a:srcRect/>
          <a:stretch>
            <a:fillRect/>
          </a:stretch>
        </p:blipFill>
        <p:spPr bwMode="auto">
          <a:xfrm>
            <a:off x="1763688" y="2060848"/>
            <a:ext cx="4626573" cy="4225021"/>
          </a:xfrm>
          <a:prstGeom prst="rect">
            <a:avLst/>
          </a:prstGeom>
          <a:noFill/>
        </p:spPr>
      </p:pic>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wipe(down)">
                                      <p:cBhvr>
                                        <p:cTn id="7" dur="5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11560" y="1280508"/>
            <a:ext cx="4251417" cy="5024600"/>
          </a:xfrm>
        </p:spPr>
        <p:txBody>
          <a:bodyPr>
            <a:noAutofit/>
          </a:bodyPr>
          <a:lstStyle/>
          <a:p>
            <a:pPr>
              <a:buNone/>
            </a:pPr>
            <a:r>
              <a:rPr lang="en-US" sz="1800" dirty="0">
                <a:latin typeface="Cambria Math" panose="02040503050406030204" pitchFamily="18" charset="0"/>
                <a:ea typeface="Cambria Math" panose="02040503050406030204" pitchFamily="18" charset="0"/>
              </a:rPr>
              <a:t>The Golden eagle is one of the best known birds of prey of the family </a:t>
            </a:r>
            <a:r>
              <a:rPr lang="en-US" sz="1800" dirty="0" err="1">
                <a:latin typeface="Cambria Math" panose="02040503050406030204" pitchFamily="18" charset="0"/>
                <a:ea typeface="Cambria Math" panose="02040503050406030204" pitchFamily="18" charset="0"/>
              </a:rPr>
              <a:t>accipitridae</a:t>
            </a:r>
            <a:r>
              <a:rPr lang="en-US" sz="1800" dirty="0">
                <a:latin typeface="Cambria Math" panose="02040503050406030204" pitchFamily="18" charset="0"/>
                <a:ea typeface="Cambria Math" panose="02040503050406030204" pitchFamily="18" charset="0"/>
              </a:rPr>
              <a:t>. Distributed in the Northern hemisphere, where it lives mainly in the mountains and to a lesser extent on the flat open and semi-open landscapes. Avoids residential areas sensitive to disturbance by humans. The greater part of the area, sedentary lives, kept in pairs near the nest, on the Northern periphery of the distribution and high altitude birds migrate to less snowy areas.</a:t>
            </a:r>
            <a:endParaRPr lang="ru-RU" sz="1800" dirty="0">
              <a:latin typeface="Cambria Math" panose="02040503050406030204" pitchFamily="18" charset="0"/>
              <a:ea typeface="Cambria Math" panose="02040503050406030204" pitchFamily="18" charset="0"/>
            </a:endParaRPr>
          </a:p>
        </p:txBody>
      </p:sp>
      <p:sp>
        <p:nvSpPr>
          <p:cNvPr id="4" name="Содержимое 2"/>
          <p:cNvSpPr txBox="1">
            <a:spLocks/>
          </p:cNvSpPr>
          <p:nvPr/>
        </p:nvSpPr>
        <p:spPr>
          <a:xfrm>
            <a:off x="428596" y="1500174"/>
            <a:ext cx="8229600" cy="4526280"/>
          </a:xfrm>
          <a:prstGeom prst="rect">
            <a:avLst/>
          </a:prstGeom>
        </p:spPr>
        <p:txBody>
          <a:bodyPr>
            <a:normAutofit/>
          </a:bodyPr>
          <a:lstStyle/>
          <a:p>
            <a:pPr marL="292100" marR="0" lvl="0" indent="-292100" algn="l" defTabSz="914400" rtl="0" eaLnBrk="1" fontAlgn="auto" latinLnBrk="0" hangingPunct="1">
              <a:lnSpc>
                <a:spcPct val="100000"/>
              </a:lnSpc>
              <a:spcBef>
                <a:spcPts val="0"/>
              </a:spcBef>
              <a:spcAft>
                <a:spcPts val="0"/>
              </a:spcAft>
              <a:buClr>
                <a:schemeClr val="accent1"/>
              </a:buClr>
              <a:buSzPct val="70000"/>
              <a:buFont typeface="Wingdings 2"/>
              <a:buChar char=""/>
              <a:tabLst/>
              <a:defRPr/>
            </a:pPr>
            <a:endParaRPr kumimoji="0" lang="ru-RU"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2052" name="Picture 4" descr="C:\Documents and Settings\Admin\Рабочий стол\800px-Swiss_National_Park_041.JPG"/>
          <p:cNvPicPr>
            <a:picLocks noChangeAspect="1" noChangeArrowheads="1"/>
          </p:cNvPicPr>
          <p:nvPr/>
        </p:nvPicPr>
        <p:blipFill>
          <a:blip r:embed="rId2" cstate="print"/>
          <a:srcRect/>
          <a:stretch>
            <a:fillRect/>
          </a:stretch>
        </p:blipFill>
        <p:spPr bwMode="auto">
          <a:xfrm>
            <a:off x="5076056" y="3763314"/>
            <a:ext cx="3333741" cy="2500306"/>
          </a:xfrm>
          <a:prstGeom prst="rect">
            <a:avLst/>
          </a:prstGeom>
          <a:noFill/>
        </p:spPr>
      </p:pic>
      <p:pic>
        <p:nvPicPr>
          <p:cNvPr id="2053" name="Picture 5" descr="C:\Documents and Settings\Admin\Рабочий стол\220px-Aquila_chrysaetos_USFWS.jpg"/>
          <p:cNvPicPr>
            <a:picLocks noChangeAspect="1" noChangeArrowheads="1"/>
          </p:cNvPicPr>
          <p:nvPr/>
        </p:nvPicPr>
        <p:blipFill>
          <a:blip r:embed="rId3" cstate="print"/>
          <a:srcRect/>
          <a:stretch>
            <a:fillRect/>
          </a:stretch>
        </p:blipFill>
        <p:spPr bwMode="auto">
          <a:xfrm>
            <a:off x="5538796" y="752380"/>
            <a:ext cx="2408259" cy="2877407"/>
          </a:xfrm>
          <a:prstGeom prst="rect">
            <a:avLst/>
          </a:prstGeom>
          <a:noFill/>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053"/>
                                        </p:tgtEl>
                                        <p:attrNameLst>
                                          <p:attrName>style.visibility</p:attrName>
                                        </p:attrNameLst>
                                      </p:cBhvr>
                                      <p:to>
                                        <p:strVal val="visible"/>
                                      </p:to>
                                    </p:set>
                                    <p:animEffect transition="in" filter="wipe(down)">
                                      <p:cBhvr>
                                        <p:cTn id="7" dur="500"/>
                                        <p:tgtEl>
                                          <p:spTgt spid="205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052"/>
                                        </p:tgtEl>
                                        <p:attrNameLst>
                                          <p:attrName>style.visibility</p:attrName>
                                        </p:attrNameLst>
                                      </p:cBhvr>
                                      <p:to>
                                        <p:strVal val="visible"/>
                                      </p:to>
                                    </p:set>
                                    <p:animEffect transition="in" filter="wipe(down)">
                                      <p:cBhvr>
                                        <p:cTn id="12" dur="5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646237"/>
            <a:ext cx="4186238" cy="4568845"/>
          </a:xfrm>
        </p:spPr>
        <p:txBody>
          <a:bodyPr>
            <a:normAutofit/>
          </a:bodyPr>
          <a:lstStyle/>
          <a:p>
            <a:pPr>
              <a:buNone/>
            </a:pPr>
            <a:r>
              <a:rPr lang="en-US" sz="2000" dirty="0" smtClean="0">
                <a:latin typeface="Cambria Math" panose="02040503050406030204" pitchFamily="18" charset="0"/>
                <a:ea typeface="Cambria Math" panose="02040503050406030204" pitchFamily="18" charset="0"/>
              </a:rPr>
              <a:t>      </a:t>
            </a:r>
            <a:r>
              <a:rPr lang="en-US" sz="2400" dirty="0">
                <a:latin typeface="Cambria Math" panose="02040503050406030204" pitchFamily="18" charset="0"/>
                <a:ea typeface="Cambria Math" panose="02040503050406030204" pitchFamily="18" charset="0"/>
              </a:rPr>
              <a:t>Hunts a variety of prey, often rabbits, rodents and many bird species. Sometimes attack sheep, calves and young deer. In Asia the Golden eagle is used for hunting for foxes, hares, sometimes wolves and gazelles.</a:t>
            </a:r>
            <a:endParaRPr lang="en-US" sz="2400" dirty="0" smtClean="0">
              <a:latin typeface="Cambria Math" panose="02040503050406030204" pitchFamily="18" charset="0"/>
              <a:ea typeface="Cambria Math" panose="02040503050406030204" pitchFamily="18" charset="0"/>
            </a:endParaRPr>
          </a:p>
          <a:p>
            <a:pPr>
              <a:buNone/>
            </a:pPr>
            <a:endParaRPr lang="en-US" sz="2400" dirty="0" smtClean="0"/>
          </a:p>
          <a:p>
            <a:pPr>
              <a:buNone/>
            </a:pPr>
            <a:endParaRPr lang="en-US" sz="2400" dirty="0" smtClean="0"/>
          </a:p>
          <a:p>
            <a:pPr>
              <a:buNone/>
            </a:pPr>
            <a:endParaRPr lang="ru-RU" sz="2400" dirty="0"/>
          </a:p>
        </p:txBody>
      </p:sp>
      <p:pic>
        <p:nvPicPr>
          <p:cNvPr id="3074" name="Picture 2" descr="C:\Documents and Settings\Admin\Рабочий стол\220px-Golden_Eagle_(Aquila_chrysaetos).jpg"/>
          <p:cNvPicPr>
            <a:picLocks noChangeAspect="1" noChangeArrowheads="1"/>
          </p:cNvPicPr>
          <p:nvPr/>
        </p:nvPicPr>
        <p:blipFill>
          <a:blip r:embed="rId2" cstate="print"/>
          <a:srcRect/>
          <a:stretch>
            <a:fillRect/>
          </a:stretch>
        </p:blipFill>
        <p:spPr bwMode="auto">
          <a:xfrm>
            <a:off x="5540877" y="692696"/>
            <a:ext cx="2277087" cy="2651298"/>
          </a:xfrm>
          <a:prstGeom prst="rect">
            <a:avLst/>
          </a:prstGeom>
          <a:noFill/>
        </p:spPr>
      </p:pic>
      <p:pic>
        <p:nvPicPr>
          <p:cNvPr id="3075" name="Picture 3" descr="C:\Documents and Settings\Admin\Рабочий стол\800px-Adler_Arena_Landskron_01.jpg"/>
          <p:cNvPicPr>
            <a:picLocks noChangeAspect="1" noChangeArrowheads="1"/>
          </p:cNvPicPr>
          <p:nvPr/>
        </p:nvPicPr>
        <p:blipFill>
          <a:blip r:embed="rId3" cstate="print"/>
          <a:srcRect/>
          <a:stretch>
            <a:fillRect/>
          </a:stretch>
        </p:blipFill>
        <p:spPr bwMode="auto">
          <a:xfrm>
            <a:off x="4476193" y="3397086"/>
            <a:ext cx="4214842" cy="3114483"/>
          </a:xfrm>
          <a:prstGeom prst="rect">
            <a:avLst/>
          </a:prstGeom>
          <a:noFill/>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wipe(down)">
                                      <p:cBhvr>
                                        <p:cTn id="7" dur="500"/>
                                        <p:tgtEl>
                                          <p:spTgt spid="307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075"/>
                                        </p:tgtEl>
                                        <p:attrNameLst>
                                          <p:attrName>style.visibility</p:attrName>
                                        </p:attrNameLst>
                                      </p:cBhvr>
                                      <p:to>
                                        <p:strVal val="visible"/>
                                      </p:to>
                                    </p:set>
                                    <p:animEffect transition="in" filter="wipe(down)">
                                      <p:cBhvr>
                                        <p:cTn id="12" dur="500"/>
                                        <p:tgtEl>
                                          <p:spTgt spid="30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355918"/>
            <a:ext cx="3988558" cy="1054470"/>
          </a:xfrm>
        </p:spPr>
        <p:txBody>
          <a:bodyPr/>
          <a:lstStyle/>
          <a:p>
            <a:r>
              <a:rPr lang="en-US" dirty="0" smtClean="0">
                <a:effectLst/>
              </a:rPr>
              <a:t>Appearance</a:t>
            </a:r>
            <a:endParaRPr lang="ru-RU" dirty="0"/>
          </a:p>
        </p:txBody>
      </p:sp>
      <p:sp>
        <p:nvSpPr>
          <p:cNvPr id="3" name="Содержимое 2"/>
          <p:cNvSpPr>
            <a:spLocks noGrp="1"/>
          </p:cNvSpPr>
          <p:nvPr>
            <p:ph idx="1"/>
          </p:nvPr>
        </p:nvSpPr>
        <p:spPr>
          <a:xfrm>
            <a:off x="428596" y="1571612"/>
            <a:ext cx="5143536" cy="5072098"/>
          </a:xfrm>
        </p:spPr>
        <p:txBody>
          <a:bodyPr>
            <a:normAutofit/>
          </a:bodyPr>
          <a:lstStyle/>
          <a:p>
            <a:pPr>
              <a:buNone/>
            </a:pPr>
            <a:r>
              <a:rPr lang="en-US" sz="1800" dirty="0">
                <a:latin typeface="Cambria Math" panose="02040503050406030204" pitchFamily="18" charset="0"/>
                <a:ea typeface="Cambria Math" panose="02040503050406030204" pitchFamily="18" charset="0"/>
              </a:rPr>
              <a:t>The Golden eagle is a very large and powerful eagle — body length 76-93 cm, wingspan 180-240 see Females being considerably larger than males. The beak is a typical eagle: high and laterally compressed, </a:t>
            </a:r>
            <a:r>
              <a:rPr lang="en-US" sz="1800" dirty="0" err="1">
                <a:latin typeface="Cambria Math" panose="02040503050406030204" pitchFamily="18" charset="0"/>
                <a:ea typeface="Cambria Math" panose="02040503050406030204" pitchFamily="18" charset="0"/>
              </a:rPr>
              <a:t>kryukoobraznost</a:t>
            </a:r>
            <a:r>
              <a:rPr lang="en-US" sz="1800" dirty="0">
                <a:latin typeface="Cambria Math" panose="02040503050406030204" pitchFamily="18" charset="0"/>
                <a:ea typeface="Cambria Math" panose="02040503050406030204" pitchFamily="18" charset="0"/>
              </a:rPr>
              <a:t> bent down. The wings are long and wide. The tail is slightly rounded and longer than other typical eagles. When soaring, the bird puts the front finger-like flight feathers.</a:t>
            </a:r>
            <a:br>
              <a:rPr lang="en-US" sz="1800" dirty="0">
                <a:latin typeface="Cambria Math" panose="02040503050406030204" pitchFamily="18" charset="0"/>
                <a:ea typeface="Cambria Math" panose="02040503050406030204" pitchFamily="18" charset="0"/>
              </a:rPr>
            </a:br>
            <a:r>
              <a:rPr lang="en-US" sz="1800" dirty="0">
                <a:latin typeface="Cambria Math" panose="02040503050406030204" pitchFamily="18" charset="0"/>
                <a:ea typeface="Cambria Math" panose="02040503050406030204" pitchFamily="18" charset="0"/>
              </a:rPr>
              <a:t>The coat color of adult birds ranges from dark-brown to black-brown with Golden feathers on the nape and neck, which in English his name sounds like "Golden eagle"</a:t>
            </a:r>
            <a:endParaRPr lang="ru-RU" sz="1800" dirty="0">
              <a:latin typeface="Cambria Math" panose="02040503050406030204" pitchFamily="18" charset="0"/>
              <a:ea typeface="Cambria Math" panose="02040503050406030204" pitchFamily="18" charset="0"/>
            </a:endParaRPr>
          </a:p>
        </p:txBody>
      </p:sp>
      <p:pic>
        <p:nvPicPr>
          <p:cNvPr id="4098" name="Picture 2" descr="C:\Documents and Settings\Admin\Рабочий стол\800px-Golden_Eagle_flying.jpg"/>
          <p:cNvPicPr>
            <a:picLocks noChangeAspect="1" noChangeArrowheads="1"/>
          </p:cNvPicPr>
          <p:nvPr/>
        </p:nvPicPr>
        <p:blipFill>
          <a:blip r:embed="rId2" cstate="print"/>
          <a:srcRect/>
          <a:stretch>
            <a:fillRect/>
          </a:stretch>
        </p:blipFill>
        <p:spPr bwMode="auto">
          <a:xfrm>
            <a:off x="5364088" y="608176"/>
            <a:ext cx="3357586" cy="2249320"/>
          </a:xfrm>
          <a:prstGeom prst="rect">
            <a:avLst/>
          </a:prstGeom>
          <a:noFill/>
        </p:spPr>
      </p:pic>
      <p:pic>
        <p:nvPicPr>
          <p:cNvPr id="4099" name="Picture 3" descr="C:\Documents and Settings\Admin\Рабочий стол\467.jpg"/>
          <p:cNvPicPr>
            <a:picLocks noChangeAspect="1" noChangeArrowheads="1"/>
          </p:cNvPicPr>
          <p:nvPr/>
        </p:nvPicPr>
        <p:blipFill>
          <a:blip r:embed="rId3" cstate="print"/>
          <a:srcRect/>
          <a:stretch>
            <a:fillRect/>
          </a:stretch>
        </p:blipFill>
        <p:spPr bwMode="auto">
          <a:xfrm>
            <a:off x="5517450" y="3140968"/>
            <a:ext cx="3050862" cy="3286148"/>
          </a:xfrm>
          <a:prstGeom prst="rect">
            <a:avLst/>
          </a:prstGeom>
          <a:noFill/>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wipe(down)">
                                      <p:cBhvr>
                                        <p:cTn id="7" dur="500"/>
                                        <p:tgtEl>
                                          <p:spTgt spid="409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098"/>
                                        </p:tgtEl>
                                        <p:attrNameLst>
                                          <p:attrName>style.visibility</p:attrName>
                                        </p:attrNameLst>
                                      </p:cBhvr>
                                      <p:to>
                                        <p:strVal val="visible"/>
                                      </p:to>
                                    </p:set>
                                    <p:animEffect transition="in" filter="wipe(down)">
                                      <p:cBhvr>
                                        <p:cTn id="12"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980728"/>
            <a:ext cx="2786082" cy="1143000"/>
          </a:xfrm>
        </p:spPr>
        <p:txBody>
          <a:bodyPr/>
          <a:lstStyle/>
          <a:p>
            <a:r>
              <a:rPr lang="en-US" dirty="0" smtClean="0">
                <a:effectLst/>
              </a:rPr>
              <a:t>View</a:t>
            </a:r>
            <a:endParaRPr lang="ru-RU" dirty="0"/>
          </a:p>
        </p:txBody>
      </p:sp>
      <p:sp>
        <p:nvSpPr>
          <p:cNvPr id="3" name="Содержимое 2"/>
          <p:cNvSpPr>
            <a:spLocks noGrp="1"/>
          </p:cNvSpPr>
          <p:nvPr>
            <p:ph idx="1"/>
          </p:nvPr>
        </p:nvSpPr>
        <p:spPr>
          <a:xfrm>
            <a:off x="571472" y="2331720"/>
            <a:ext cx="4257676" cy="4526280"/>
          </a:xfrm>
        </p:spPr>
        <p:txBody>
          <a:bodyPr>
            <a:normAutofit/>
          </a:bodyPr>
          <a:lstStyle/>
          <a:p>
            <a:pPr>
              <a:buNone/>
            </a:pPr>
            <a:r>
              <a:rPr lang="en-US" sz="2400" dirty="0">
                <a:latin typeface="Cambria Math" panose="02040503050406030204" pitchFamily="18" charset="0"/>
                <a:ea typeface="Cambria Math" panose="02040503050406030204" pitchFamily="18" charset="0"/>
              </a:rPr>
              <a:t>The eagles, like other eagles extremely keen eyesight, but only in the daytime. For example, the hare, the eagle, sees at a distance of two kilometers.</a:t>
            </a:r>
            <a:endParaRPr lang="ru-RU" sz="2400" dirty="0">
              <a:latin typeface="Cambria Math" panose="02040503050406030204" pitchFamily="18" charset="0"/>
              <a:ea typeface="Cambria Math" panose="02040503050406030204" pitchFamily="18" charset="0"/>
            </a:endParaRPr>
          </a:p>
        </p:txBody>
      </p:sp>
      <p:pic>
        <p:nvPicPr>
          <p:cNvPr id="5122" name="Picture 2" descr="C:\Documents and Settings\Admin\Рабочий стол\220px-Golden-Eagle-Szmurlo.jpg"/>
          <p:cNvPicPr>
            <a:picLocks noChangeAspect="1" noChangeArrowheads="1"/>
          </p:cNvPicPr>
          <p:nvPr/>
        </p:nvPicPr>
        <p:blipFill>
          <a:blip r:embed="rId2" cstate="print"/>
          <a:srcRect/>
          <a:stretch>
            <a:fillRect/>
          </a:stretch>
        </p:blipFill>
        <p:spPr bwMode="auto">
          <a:xfrm>
            <a:off x="4857752" y="642918"/>
            <a:ext cx="3618572" cy="5429288"/>
          </a:xfrm>
          <a:prstGeom prst="rect">
            <a:avLst/>
          </a:prstGeom>
          <a:noFill/>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wipe(down)">
                                      <p:cBhvr>
                                        <p:cTn id="7" dur="5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71580" y="476672"/>
            <a:ext cx="4614866" cy="1143000"/>
          </a:xfrm>
        </p:spPr>
        <p:txBody>
          <a:bodyPr/>
          <a:lstStyle/>
          <a:p>
            <a:r>
              <a:rPr lang="en-US" dirty="0" smtClean="0">
                <a:effectLst/>
                <a:latin typeface="Cambria Math" panose="02040503050406030204" pitchFamily="18" charset="0"/>
                <a:ea typeface="Cambria Math" panose="02040503050406030204" pitchFamily="18" charset="0"/>
              </a:rPr>
              <a:t>Habitat</a:t>
            </a:r>
            <a:endParaRPr lang="ru-RU" dirty="0">
              <a:latin typeface="Cambria Math" panose="02040503050406030204" pitchFamily="18" charset="0"/>
              <a:ea typeface="Cambria Math" panose="02040503050406030204" pitchFamily="18" charset="0"/>
            </a:endParaRPr>
          </a:p>
        </p:txBody>
      </p:sp>
      <p:sp>
        <p:nvSpPr>
          <p:cNvPr id="3" name="Содержимое 2"/>
          <p:cNvSpPr>
            <a:spLocks noGrp="1"/>
          </p:cNvSpPr>
          <p:nvPr>
            <p:ph idx="1"/>
          </p:nvPr>
        </p:nvSpPr>
        <p:spPr>
          <a:xfrm>
            <a:off x="642910" y="1646237"/>
            <a:ext cx="4786346" cy="4783159"/>
          </a:xfrm>
        </p:spPr>
        <p:txBody>
          <a:bodyPr>
            <a:normAutofit/>
          </a:bodyPr>
          <a:lstStyle/>
          <a:p>
            <a:pPr>
              <a:buNone/>
            </a:pPr>
            <a:r>
              <a:rPr lang="en-US" sz="1800" dirty="0">
                <a:latin typeface="Cambria Math" panose="02040503050406030204" pitchFamily="18" charset="0"/>
                <a:ea typeface="Cambria Math" panose="02040503050406030204" pitchFamily="18" charset="0"/>
              </a:rPr>
              <a:t>It inhabits a variety of open and half open landscapes rarely visited by people, including tundra, forest-tundra, places, overgrown with bushes, tall coniferous and mixed forests with open areas, steppe, semi-desert canyons. </a:t>
            </a:r>
            <a:br>
              <a:rPr lang="en-US" sz="1800" dirty="0">
                <a:latin typeface="Cambria Math" panose="02040503050406030204" pitchFamily="18" charset="0"/>
                <a:ea typeface="Cambria Math" panose="02040503050406030204" pitchFamily="18" charset="0"/>
              </a:rPr>
            </a:br>
            <a:r>
              <a:rPr lang="en-US" sz="1800" dirty="0">
                <a:latin typeface="Cambria Math" panose="02040503050406030204" pitchFamily="18" charset="0"/>
                <a:ea typeface="Cambria Math" panose="02040503050406030204" pitchFamily="18" charset="0"/>
              </a:rPr>
              <a:t>For nest-building and resting selects the remote rocky ledges or large trees with thick horizontal branches. The aft area is within a radius of 7 km from the nest — usually it's the vast open spaces inhabited by rabbits, rodents and other suitable game. In a dense forest the eagle never hunts the wide wingspan allows him to maneuver between the trees.</a:t>
            </a:r>
            <a:endParaRPr lang="ru-RU" sz="1600" dirty="0">
              <a:latin typeface="Cambria Math" panose="02040503050406030204" pitchFamily="18" charset="0"/>
              <a:ea typeface="Cambria Math" panose="02040503050406030204" pitchFamily="18" charset="0"/>
            </a:endParaRPr>
          </a:p>
        </p:txBody>
      </p:sp>
      <p:pic>
        <p:nvPicPr>
          <p:cNvPr id="6146" name="Picture 2" descr="C:\Documents and Settings\Admin\Рабочий стол\250px-Nid_d'Aigle.JPG"/>
          <p:cNvPicPr>
            <a:picLocks noChangeAspect="1" noChangeArrowheads="1"/>
          </p:cNvPicPr>
          <p:nvPr/>
        </p:nvPicPr>
        <p:blipFill>
          <a:blip r:embed="rId2" cstate="print"/>
          <a:srcRect/>
          <a:stretch>
            <a:fillRect/>
          </a:stretch>
        </p:blipFill>
        <p:spPr bwMode="auto">
          <a:xfrm>
            <a:off x="5786446" y="4000504"/>
            <a:ext cx="3175000" cy="2387600"/>
          </a:xfrm>
          <a:prstGeom prst="rect">
            <a:avLst/>
          </a:prstGeom>
          <a:noFill/>
        </p:spPr>
      </p:pic>
      <p:pic>
        <p:nvPicPr>
          <p:cNvPr id="6148" name="Picture 4" descr="C:\Documents and Settings\Admin\Рабочий стол\119528354.jpg"/>
          <p:cNvPicPr>
            <a:picLocks noChangeAspect="1" noChangeArrowheads="1"/>
          </p:cNvPicPr>
          <p:nvPr/>
        </p:nvPicPr>
        <p:blipFill>
          <a:blip r:embed="rId3" cstate="print"/>
          <a:srcRect/>
          <a:stretch>
            <a:fillRect/>
          </a:stretch>
        </p:blipFill>
        <p:spPr bwMode="auto">
          <a:xfrm>
            <a:off x="6286512" y="357166"/>
            <a:ext cx="2357454" cy="3531799"/>
          </a:xfrm>
          <a:prstGeom prst="rect">
            <a:avLst/>
          </a:prstGeom>
          <a:noFill/>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wipe(down)">
                                      <p:cBhvr>
                                        <p:cTn id="7" dur="500"/>
                                        <p:tgtEl>
                                          <p:spTgt spid="614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148"/>
                                        </p:tgtEl>
                                        <p:attrNameLst>
                                          <p:attrName>style.visibility</p:attrName>
                                        </p:attrNameLst>
                                      </p:cBhvr>
                                      <p:to>
                                        <p:strVal val="visible"/>
                                      </p:to>
                                    </p:set>
                                    <p:animEffect transition="in" filter="wipe(down)">
                                      <p:cBhvr>
                                        <p:cTn id="12" dur="500"/>
                                        <p:tgtEl>
                                          <p:spTgt spid="6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536"/>
            <a:ext cx="6472254" cy="1143000"/>
          </a:xfrm>
        </p:spPr>
        <p:txBody>
          <a:bodyPr>
            <a:normAutofit/>
          </a:bodyPr>
          <a:lstStyle/>
          <a:p>
            <a:r>
              <a:rPr lang="en-US" dirty="0">
                <a:effectLst/>
                <a:latin typeface="Cambria Math" panose="02040503050406030204" pitchFamily="18" charset="0"/>
                <a:ea typeface="Cambria Math" panose="02040503050406030204" pitchFamily="18" charset="0"/>
              </a:rPr>
              <a:t>Protection of Golden eagles</a:t>
            </a:r>
            <a:endParaRPr lang="ru-RU" dirty="0">
              <a:latin typeface="Cambria Math" panose="02040503050406030204" pitchFamily="18" charset="0"/>
              <a:ea typeface="Cambria Math" panose="02040503050406030204" pitchFamily="18" charset="0"/>
            </a:endParaRPr>
          </a:p>
        </p:txBody>
      </p:sp>
      <p:sp>
        <p:nvSpPr>
          <p:cNvPr id="3" name="Содержимое 2"/>
          <p:cNvSpPr>
            <a:spLocks noGrp="1"/>
          </p:cNvSpPr>
          <p:nvPr>
            <p:ph idx="1"/>
          </p:nvPr>
        </p:nvSpPr>
        <p:spPr>
          <a:xfrm>
            <a:off x="428596" y="1646237"/>
            <a:ext cx="6286544" cy="4997473"/>
          </a:xfrm>
        </p:spPr>
        <p:txBody>
          <a:bodyPr>
            <a:normAutofit/>
          </a:bodyPr>
          <a:lstStyle/>
          <a:p>
            <a:pPr>
              <a:buNone/>
            </a:pPr>
            <a:r>
              <a:rPr lang="en-US" sz="1600" dirty="0">
                <a:latin typeface="Cambria Math" panose="02040503050406030204" pitchFamily="18" charset="0"/>
                <a:ea typeface="Cambria Math" panose="02040503050406030204" pitchFamily="18" charset="0"/>
              </a:rPr>
              <a:t>Despite the fact that the eagle in many parts of the area is considered a rare bird, its population in General in recent years has remained stable. In this regard, the international Union for the conservation of nature considers this species as being critically endangered in the international red book, the eagle has the status of the taxon of the lowest risk</a:t>
            </a:r>
            <a:br>
              <a:rPr lang="en-US" sz="1600" dirty="0">
                <a:latin typeface="Cambria Math" panose="02040503050406030204" pitchFamily="18" charset="0"/>
                <a:ea typeface="Cambria Math" panose="02040503050406030204" pitchFamily="18" charset="0"/>
              </a:rPr>
            </a:br>
            <a:r>
              <a:rPr lang="en-US" sz="1600" dirty="0">
                <a:latin typeface="Cambria Math" panose="02040503050406030204" pitchFamily="18" charset="0"/>
                <a:ea typeface="Cambria Math" panose="02040503050406030204" pitchFamily="18" charset="0"/>
              </a:rPr>
              <a:t>However, this eagle is protected under several international treaties and regional legislation. Listed in the Red book of Belarus, Latvia, Lithuania, Poland, Ukraine.</a:t>
            </a:r>
            <a:br>
              <a:rPr lang="en-US" sz="1600" dirty="0">
                <a:latin typeface="Cambria Math" panose="02040503050406030204" pitchFamily="18" charset="0"/>
                <a:ea typeface="Cambria Math" panose="02040503050406030204" pitchFamily="18" charset="0"/>
              </a:rPr>
            </a:br>
            <a:r>
              <a:rPr lang="en-US" sz="1600" dirty="0">
                <a:latin typeface="Cambria Math" panose="02040503050406030204" pitchFamily="18" charset="0"/>
                <a:ea typeface="Cambria Math" panose="02040503050406030204" pitchFamily="18" charset="0"/>
              </a:rPr>
              <a:t>Nesting of the Golden eagle are often under the protection of reserves and national parks. In North America an example of such protected areas can be called a biosphere reserve is Alaska's Denali national Park Channel Islands off the California coast, in Western Europe the Swiss national Park and </a:t>
            </a:r>
            <a:r>
              <a:rPr lang="en-US" sz="1600" dirty="0" err="1">
                <a:latin typeface="Cambria Math" panose="02040503050406030204" pitchFamily="18" charset="0"/>
                <a:ea typeface="Cambria Math" panose="02040503050406030204" pitchFamily="18" charset="0"/>
              </a:rPr>
              <a:t>Glenveagh</a:t>
            </a:r>
            <a:r>
              <a:rPr lang="en-US" sz="1600" dirty="0">
                <a:latin typeface="Cambria Math" panose="02040503050406030204" pitchFamily="18" charset="0"/>
                <a:ea typeface="Cambria Math" panose="02040503050406030204" pitchFamily="18" charset="0"/>
              </a:rPr>
              <a:t>, Ireland. In Russia the eagle is authentically or presumably breeds in twenty reserves and national parks. The eagles are doing very nicely in zoos, but bring their young infrequently.</a:t>
            </a:r>
            <a:endParaRPr lang="ru-RU" sz="1600" dirty="0">
              <a:latin typeface="Cambria Math" panose="02040503050406030204" pitchFamily="18" charset="0"/>
              <a:ea typeface="Cambria Math" panose="02040503050406030204" pitchFamily="18" charset="0"/>
            </a:endParaRPr>
          </a:p>
        </p:txBody>
      </p:sp>
      <p:pic>
        <p:nvPicPr>
          <p:cNvPr id="1027" name="Picture 3" descr="C:\Documents and Settings\Admin\Рабочий стол\Фото и картинки (Арина)\450px-Golden_Eagle_01.JPG"/>
          <p:cNvPicPr>
            <a:picLocks noChangeAspect="1" noChangeArrowheads="1"/>
          </p:cNvPicPr>
          <p:nvPr/>
        </p:nvPicPr>
        <p:blipFill>
          <a:blip r:embed="rId2" cstate="print"/>
          <a:srcRect/>
          <a:stretch>
            <a:fillRect/>
          </a:stretch>
        </p:blipFill>
        <p:spPr bwMode="auto">
          <a:xfrm>
            <a:off x="6660232" y="3811488"/>
            <a:ext cx="2000264" cy="2662851"/>
          </a:xfrm>
          <a:prstGeom prst="rect">
            <a:avLst/>
          </a:prstGeom>
          <a:noFill/>
        </p:spPr>
      </p:pic>
      <p:pic>
        <p:nvPicPr>
          <p:cNvPr id="1028" name="Picture 4" descr="C:\Documents and Settings\Admin\Рабочий стол\Фото и картинки (Арина)\220px-Wolf_golden_eagle.jpg"/>
          <p:cNvPicPr>
            <a:picLocks noChangeAspect="1" noChangeArrowheads="1"/>
          </p:cNvPicPr>
          <p:nvPr/>
        </p:nvPicPr>
        <p:blipFill>
          <a:blip r:embed="rId3" cstate="print"/>
          <a:srcRect/>
          <a:stretch>
            <a:fillRect/>
          </a:stretch>
        </p:blipFill>
        <p:spPr bwMode="auto">
          <a:xfrm>
            <a:off x="6874546" y="928670"/>
            <a:ext cx="1785950" cy="2678925"/>
          </a:xfrm>
          <a:prstGeom prst="rect">
            <a:avLst/>
          </a:prstGeom>
          <a:noFill/>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wipe(down)">
                                      <p:cBhvr>
                                        <p:cTn id="7" dur="500"/>
                                        <p:tgtEl>
                                          <p:spTgt spid="102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028"/>
                                        </p:tgtEl>
                                        <p:attrNameLst>
                                          <p:attrName>style.visibility</p:attrName>
                                        </p:attrNameLst>
                                      </p:cBhvr>
                                      <p:to>
                                        <p:strVal val="visible"/>
                                      </p:to>
                                    </p:set>
                                    <p:animEffect transition="in" filter="wipe(down)">
                                      <p:cBhvr>
                                        <p:cTn id="12" dur="5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85728"/>
            <a:ext cx="5832648" cy="1119795"/>
          </a:xfrm>
        </p:spPr>
        <p:txBody>
          <a:bodyPr>
            <a:normAutofit fontScale="90000"/>
          </a:bodyPr>
          <a:lstStyle/>
          <a:p>
            <a:r>
              <a:rPr lang="en-US" dirty="0">
                <a:effectLst/>
                <a:latin typeface="Cambria Math" panose="02040503050406030204" pitchFamily="18" charset="0"/>
                <a:ea typeface="Cambria Math" panose="02040503050406030204" pitchFamily="18" charset="0"/>
              </a:rPr>
              <a:t>Hunting with Golden eagle</a:t>
            </a:r>
            <a:endParaRPr lang="ru-RU" dirty="0">
              <a:latin typeface="Cambria Math" panose="02040503050406030204" pitchFamily="18" charset="0"/>
              <a:ea typeface="Cambria Math" panose="02040503050406030204" pitchFamily="18" charset="0"/>
            </a:endParaRPr>
          </a:p>
        </p:txBody>
      </p:sp>
      <p:sp>
        <p:nvSpPr>
          <p:cNvPr id="3" name="Содержимое 2"/>
          <p:cNvSpPr>
            <a:spLocks noGrp="1"/>
          </p:cNvSpPr>
          <p:nvPr>
            <p:ph idx="1"/>
          </p:nvPr>
        </p:nvSpPr>
        <p:spPr>
          <a:xfrm>
            <a:off x="357158" y="1357298"/>
            <a:ext cx="6357982" cy="5000660"/>
          </a:xfrm>
        </p:spPr>
        <p:txBody>
          <a:bodyPr>
            <a:noAutofit/>
          </a:bodyPr>
          <a:lstStyle/>
          <a:p>
            <a:pPr>
              <a:buNone/>
            </a:pPr>
            <a:r>
              <a:rPr lang="en-US" sz="1400" dirty="0">
                <a:latin typeface="Cambria Math" panose="02040503050406030204" pitchFamily="18" charset="0"/>
                <a:ea typeface="Cambria Math" panose="02040503050406030204" pitchFamily="18" charset="0"/>
              </a:rPr>
              <a:t>The nomadic peoples of Central Asia, the Golden eagle is used as hunting birds for hunting foxes-Korsakov, hares, sometimes wolves, </a:t>
            </a:r>
            <a:r>
              <a:rPr lang="en-US" sz="1400" dirty="0" err="1">
                <a:latin typeface="Cambria Math" panose="02040503050406030204" pitchFamily="18" charset="0"/>
                <a:ea typeface="Cambria Math" panose="02040503050406030204" pitchFamily="18" charset="0"/>
              </a:rPr>
              <a:t>saiga</a:t>
            </a:r>
            <a:r>
              <a:rPr lang="en-US" sz="1400" dirty="0">
                <a:latin typeface="Cambria Math" panose="02040503050406030204" pitchFamily="18" charset="0"/>
                <a:ea typeface="Cambria Math" panose="02040503050406030204" pitchFamily="18" charset="0"/>
              </a:rPr>
              <a:t> antelope and gazelles.</a:t>
            </a:r>
            <a:br>
              <a:rPr lang="en-US" sz="1400" dirty="0">
                <a:latin typeface="Cambria Math" panose="02040503050406030204" pitchFamily="18" charset="0"/>
                <a:ea typeface="Cambria Math" panose="02040503050406030204" pitchFamily="18" charset="0"/>
              </a:rPr>
            </a:br>
            <a:r>
              <a:rPr lang="en-US" sz="1400" dirty="0">
                <a:latin typeface="Cambria Math" panose="02040503050406030204" pitchFamily="18" charset="0"/>
                <a:ea typeface="Cambria Math" panose="02040503050406030204" pitchFamily="18" charset="0"/>
              </a:rPr>
              <a:t>The tradition of hunting with eagles has a very ancient history — this, in particular, is evidenced by rock carvings found in the territory of Mongolia and related to the </a:t>
            </a:r>
            <a:r>
              <a:rPr lang="en-US" sz="1400" dirty="0" err="1">
                <a:latin typeface="Cambria Math" panose="02040503050406030204" pitchFamily="18" charset="0"/>
                <a:ea typeface="Cambria Math" panose="02040503050406030204" pitchFamily="18" charset="0"/>
              </a:rPr>
              <a:t>Andronovo</a:t>
            </a:r>
            <a:r>
              <a:rPr lang="en-US" sz="1400" dirty="0">
                <a:latin typeface="Cambria Math" panose="02040503050406030204" pitchFamily="18" charset="0"/>
                <a:ea typeface="Cambria Math" panose="02040503050406030204" pitchFamily="18" charset="0"/>
              </a:rPr>
              <a:t> bronze age. </a:t>
            </a:r>
            <a:br>
              <a:rPr lang="en-US" sz="1400" dirty="0">
                <a:latin typeface="Cambria Math" panose="02040503050406030204" pitchFamily="18" charset="0"/>
                <a:ea typeface="Cambria Math" panose="02040503050406030204" pitchFamily="18" charset="0"/>
              </a:rPr>
            </a:br>
            <a:r>
              <a:rPr lang="en-US" sz="1400" dirty="0">
                <a:latin typeface="Cambria Math" panose="02040503050406030204" pitchFamily="18" charset="0"/>
                <a:ea typeface="Cambria Math" panose="02040503050406030204" pitchFamily="18" charset="0"/>
              </a:rPr>
              <a:t>As a rule, accustomed to hunting young, but already the flying eagles. The process of catching wild birds takes a day or two: the hunter puts the network with the bait in places where hunts the bird. Caught the eagle a few days starved and insomnia. Hunter all the time near the bird, talking to it, playing the </a:t>
            </a:r>
            <a:r>
              <a:rPr lang="en-US" sz="1400" dirty="0" err="1">
                <a:latin typeface="Cambria Math" panose="02040503050406030204" pitchFamily="18" charset="0"/>
                <a:ea typeface="Cambria Math" panose="02040503050406030204" pitchFamily="18" charset="0"/>
              </a:rPr>
              <a:t>dombra</a:t>
            </a:r>
            <a:r>
              <a:rPr lang="en-US" sz="1400" dirty="0">
                <a:latin typeface="Cambria Math" panose="02040503050406030204" pitchFamily="18" charset="0"/>
                <a:ea typeface="Cambria Math" panose="02040503050406030204" pitchFamily="18" charset="0"/>
              </a:rPr>
              <a:t>. Then trained to feeding from your hand. At first wild eagle does not accept food from a man and often it throws, but after a while gets used and becomes more obedient. Next step — baiting the bait stuffed with straw stuffed foxes, tied on a long rope. Hungry bird stand on the street with wearing on his head a leather cap, and remove it in the presence of the victim. </a:t>
            </a:r>
            <a:r>
              <a:rPr lang="en-US" sz="1400" dirty="0" err="1">
                <a:latin typeface="Cambria Math" panose="02040503050406030204" pitchFamily="18" charset="0"/>
                <a:ea typeface="Cambria Math" panose="02040503050406030204" pitchFamily="18" charset="0"/>
              </a:rPr>
              <a:t>Nakinuvshihsya</a:t>
            </a:r>
            <a:r>
              <a:rPr lang="en-US" sz="1400" dirty="0">
                <a:latin typeface="Cambria Math" panose="02040503050406030204" pitchFamily="18" charset="0"/>
                <a:ea typeface="Cambria Math" panose="02040503050406030204" pitchFamily="18" charset="0"/>
              </a:rPr>
              <a:t> the prey for the bird is not allowed to devour it, but the reward piece of meat. Eagle also accustomed to the saddle, are taken with the host in the steppe, give to get used to the constant rocking and clatter of hoofs. Special moment — training return to the hand of the hunter. After a long lesson, the eagle is ready to hunt and however, is so used with his master that no longer seeks to fly away from him.</a:t>
            </a:r>
            <a:endParaRPr lang="ru-RU" sz="1400" dirty="0" smtClean="0">
              <a:latin typeface="Cambria Math" panose="02040503050406030204" pitchFamily="18" charset="0"/>
              <a:ea typeface="Cambria Math" panose="02040503050406030204" pitchFamily="18" charset="0"/>
            </a:endParaRPr>
          </a:p>
        </p:txBody>
      </p:sp>
      <p:pic>
        <p:nvPicPr>
          <p:cNvPr id="2051" name="Picture 3" descr="C:\Documents and Settings\Admin\Рабочий стол\Фото и картинки (Арина)\28.jpg"/>
          <p:cNvPicPr>
            <a:picLocks noChangeAspect="1" noChangeArrowheads="1"/>
          </p:cNvPicPr>
          <p:nvPr/>
        </p:nvPicPr>
        <p:blipFill>
          <a:blip r:embed="rId2" cstate="print"/>
          <a:srcRect/>
          <a:stretch>
            <a:fillRect/>
          </a:stretch>
        </p:blipFill>
        <p:spPr bwMode="auto">
          <a:xfrm>
            <a:off x="6572263" y="2786058"/>
            <a:ext cx="2357455" cy="3143272"/>
          </a:xfrm>
          <a:prstGeom prst="rect">
            <a:avLst/>
          </a:prstGeom>
          <a:noFill/>
        </p:spPr>
      </p:pic>
      <p:pic>
        <p:nvPicPr>
          <p:cNvPr id="2052" name="Picture 4" descr="C:\Documents and Settings\Admin\Рабочий стол\Фото и картинки (Арина)\bd3851114327.jpg"/>
          <p:cNvPicPr>
            <a:picLocks noChangeAspect="1" noChangeArrowheads="1"/>
          </p:cNvPicPr>
          <p:nvPr/>
        </p:nvPicPr>
        <p:blipFill>
          <a:blip r:embed="rId3" cstate="print"/>
          <a:srcRect/>
          <a:stretch>
            <a:fillRect/>
          </a:stretch>
        </p:blipFill>
        <p:spPr bwMode="auto">
          <a:xfrm>
            <a:off x="6500826" y="285728"/>
            <a:ext cx="2214578" cy="2175207"/>
          </a:xfrm>
          <a:prstGeom prst="rect">
            <a:avLst/>
          </a:prstGeom>
          <a:noFill/>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Effect transition="in" filter="fade">
                                      <p:cBhvr>
                                        <p:cTn id="7" dur="2000"/>
                                        <p:tgtEl>
                                          <p:spTgt spid="205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52"/>
                                        </p:tgtEl>
                                        <p:attrNameLst>
                                          <p:attrName>style.visibility</p:attrName>
                                        </p:attrNameLst>
                                      </p:cBhvr>
                                      <p:to>
                                        <p:strVal val="visible"/>
                                      </p:to>
                                    </p:set>
                                    <p:animEffect transition="in" filter="fade">
                                      <p:cBhvr>
                                        <p:cTn id="12" dur="20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3" descr="C:\Documents and Settings\Admin\Рабочий стол\Новая папка\imgpreview.jpg"/>
          <p:cNvPicPr>
            <a:picLocks noChangeAspect="1" noChangeArrowheads="1"/>
          </p:cNvPicPr>
          <p:nvPr/>
        </p:nvPicPr>
        <p:blipFill>
          <a:blip r:embed="rId2" cstate="print"/>
          <a:srcRect/>
          <a:stretch>
            <a:fillRect/>
          </a:stretch>
        </p:blipFill>
        <p:spPr bwMode="auto">
          <a:xfrm>
            <a:off x="3643306" y="285728"/>
            <a:ext cx="2286016" cy="2160285"/>
          </a:xfrm>
          <a:prstGeom prst="rect">
            <a:avLst/>
          </a:prstGeom>
          <a:noFill/>
        </p:spPr>
      </p:pic>
      <p:pic>
        <p:nvPicPr>
          <p:cNvPr id="8196" name="Picture 4" descr="C:\Documents and Settings\Admin\Рабочий стол\imgpreview.jpg"/>
          <p:cNvPicPr>
            <a:picLocks noChangeAspect="1" noChangeArrowheads="1"/>
          </p:cNvPicPr>
          <p:nvPr/>
        </p:nvPicPr>
        <p:blipFill>
          <a:blip r:embed="rId3" cstate="print"/>
          <a:srcRect/>
          <a:stretch>
            <a:fillRect/>
          </a:stretch>
        </p:blipFill>
        <p:spPr bwMode="auto">
          <a:xfrm>
            <a:off x="3286115" y="2643182"/>
            <a:ext cx="2762269" cy="2071702"/>
          </a:xfrm>
          <a:prstGeom prst="rect">
            <a:avLst/>
          </a:prstGeom>
          <a:noFill/>
        </p:spPr>
      </p:pic>
      <p:pic>
        <p:nvPicPr>
          <p:cNvPr id="8197" name="Picture 5" descr="C:\Documents and Settings\Admin\Рабочий стол\Фото и картинки (Арина)\berkut4.jpg"/>
          <p:cNvPicPr>
            <a:picLocks noChangeAspect="1" noChangeArrowheads="1"/>
          </p:cNvPicPr>
          <p:nvPr/>
        </p:nvPicPr>
        <p:blipFill>
          <a:blip r:embed="rId4" cstate="print"/>
          <a:srcRect/>
          <a:stretch>
            <a:fillRect/>
          </a:stretch>
        </p:blipFill>
        <p:spPr bwMode="auto">
          <a:xfrm>
            <a:off x="6929454" y="428604"/>
            <a:ext cx="1500198" cy="2000264"/>
          </a:xfrm>
          <a:prstGeom prst="rect">
            <a:avLst/>
          </a:prstGeom>
          <a:noFill/>
        </p:spPr>
      </p:pic>
      <p:pic>
        <p:nvPicPr>
          <p:cNvPr id="8199" name="Picture 7" descr="C:\Documents and Settings\Admin\Рабочий стол\Новая папка\imgpreview.jpg"/>
          <p:cNvPicPr>
            <a:picLocks noChangeAspect="1" noChangeArrowheads="1"/>
          </p:cNvPicPr>
          <p:nvPr/>
        </p:nvPicPr>
        <p:blipFill>
          <a:blip r:embed="rId5" cstate="print"/>
          <a:srcRect/>
          <a:stretch>
            <a:fillRect/>
          </a:stretch>
        </p:blipFill>
        <p:spPr bwMode="auto">
          <a:xfrm>
            <a:off x="928662" y="571480"/>
            <a:ext cx="1626286" cy="2071702"/>
          </a:xfrm>
          <a:prstGeom prst="rect">
            <a:avLst/>
          </a:prstGeom>
          <a:noFill/>
        </p:spPr>
      </p:pic>
      <p:pic>
        <p:nvPicPr>
          <p:cNvPr id="8201" name="Picture 9" descr="C:\Documents and Settings\Admin\Рабочий стол\Новая папка\imgpreview.jpg"/>
          <p:cNvPicPr>
            <a:picLocks noChangeAspect="1" noChangeArrowheads="1"/>
          </p:cNvPicPr>
          <p:nvPr/>
        </p:nvPicPr>
        <p:blipFill>
          <a:blip r:embed="rId6" cstate="print"/>
          <a:srcRect/>
          <a:stretch>
            <a:fillRect/>
          </a:stretch>
        </p:blipFill>
        <p:spPr bwMode="auto">
          <a:xfrm>
            <a:off x="714348" y="2857496"/>
            <a:ext cx="1905000" cy="1828800"/>
          </a:xfrm>
          <a:prstGeom prst="rect">
            <a:avLst/>
          </a:prstGeom>
          <a:noFill/>
        </p:spPr>
      </p:pic>
      <p:pic>
        <p:nvPicPr>
          <p:cNvPr id="8202" name="Picture 10" descr="C:\Documents and Settings\Admin\Рабочий стол\imgpreview.jpg"/>
          <p:cNvPicPr>
            <a:picLocks noChangeAspect="1" noChangeArrowheads="1"/>
          </p:cNvPicPr>
          <p:nvPr/>
        </p:nvPicPr>
        <p:blipFill>
          <a:blip r:embed="rId7" cstate="print"/>
          <a:srcRect/>
          <a:stretch>
            <a:fillRect/>
          </a:stretch>
        </p:blipFill>
        <p:spPr bwMode="auto">
          <a:xfrm>
            <a:off x="7000892" y="2643182"/>
            <a:ext cx="1552575" cy="1905000"/>
          </a:xfrm>
          <a:prstGeom prst="rect">
            <a:avLst/>
          </a:prstGeom>
          <a:noFill/>
        </p:spPr>
      </p:pic>
      <p:pic>
        <p:nvPicPr>
          <p:cNvPr id="8203" name="Picture 11" descr="C:\Documents and Settings\Admin\Рабочий стол\Новая папка\imgpreview.jpg"/>
          <p:cNvPicPr>
            <a:picLocks noChangeAspect="1" noChangeArrowheads="1"/>
          </p:cNvPicPr>
          <p:nvPr/>
        </p:nvPicPr>
        <p:blipFill>
          <a:blip r:embed="rId8" cstate="print"/>
          <a:srcRect/>
          <a:stretch>
            <a:fillRect/>
          </a:stretch>
        </p:blipFill>
        <p:spPr bwMode="auto">
          <a:xfrm>
            <a:off x="785786" y="4786322"/>
            <a:ext cx="1857388" cy="1857388"/>
          </a:xfrm>
          <a:prstGeom prst="rect">
            <a:avLst/>
          </a:prstGeom>
          <a:noFill/>
        </p:spPr>
      </p:pic>
      <p:pic>
        <p:nvPicPr>
          <p:cNvPr id="8204" name="Picture 12" descr="C:\Documents and Settings\Admin\Рабочий стол\Новая папка\imgpreview.jpg"/>
          <p:cNvPicPr>
            <a:picLocks noChangeAspect="1" noChangeArrowheads="1"/>
          </p:cNvPicPr>
          <p:nvPr/>
        </p:nvPicPr>
        <p:blipFill>
          <a:blip r:embed="rId9" cstate="print"/>
          <a:srcRect/>
          <a:stretch>
            <a:fillRect/>
          </a:stretch>
        </p:blipFill>
        <p:spPr bwMode="auto">
          <a:xfrm>
            <a:off x="3000364" y="4786322"/>
            <a:ext cx="2428892" cy="1797380"/>
          </a:xfrm>
          <a:prstGeom prst="rect">
            <a:avLst/>
          </a:prstGeom>
          <a:noFill/>
        </p:spPr>
      </p:pic>
      <p:pic>
        <p:nvPicPr>
          <p:cNvPr id="8205" name="Picture 13" descr="C:\Documents and Settings\Admin\Рабочий стол\Новая папка\imgpreview.jpg"/>
          <p:cNvPicPr>
            <a:picLocks noChangeAspect="1" noChangeArrowheads="1"/>
          </p:cNvPicPr>
          <p:nvPr/>
        </p:nvPicPr>
        <p:blipFill>
          <a:blip r:embed="rId10" cstate="print"/>
          <a:srcRect/>
          <a:stretch>
            <a:fillRect/>
          </a:stretch>
        </p:blipFill>
        <p:spPr bwMode="auto">
          <a:xfrm>
            <a:off x="6143636" y="4786322"/>
            <a:ext cx="2562255" cy="1780767"/>
          </a:xfrm>
          <a:prstGeom prst="rect">
            <a:avLst/>
          </a:prstGeom>
          <a:noFill/>
        </p:spPr>
      </p:pic>
    </p:spTree>
  </p:cSld>
  <p:clrMapOvr>
    <a:masterClrMapping/>
  </p:clrMapOvr>
  <p:transition spd="med">
    <p:zoom/>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стин">
  <a:themeElements>
    <a:clrScheme name="Остин">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Остин">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Остин">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250</TotalTime>
  <Words>386</Words>
  <Application>Microsoft Office PowerPoint</Application>
  <PresentationFormat>Экран (4:3)</PresentationFormat>
  <Paragraphs>15</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Остин</vt:lpstr>
      <vt:lpstr>Golden eagle</vt:lpstr>
      <vt:lpstr>Презентация PowerPoint</vt:lpstr>
      <vt:lpstr>Презентация PowerPoint</vt:lpstr>
      <vt:lpstr>Appearance</vt:lpstr>
      <vt:lpstr>View</vt:lpstr>
      <vt:lpstr>Habitat</vt:lpstr>
      <vt:lpstr>Protection of Golden eagles</vt:lpstr>
      <vt:lpstr>Hunting with Golden eagle</vt:lpstr>
      <vt:lpstr>Презентация PowerPoint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Беркут</dc:title>
  <dc:creator>Admin</dc:creator>
  <cp:lastModifiedBy>Мы</cp:lastModifiedBy>
  <cp:revision>28</cp:revision>
  <dcterms:created xsi:type="dcterms:W3CDTF">2012-01-11T14:41:37Z</dcterms:created>
  <dcterms:modified xsi:type="dcterms:W3CDTF">2017-01-15T17:19:18Z</dcterms:modified>
</cp:coreProperties>
</file>