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2" r:id="rId7"/>
    <p:sldId id="263"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4E03F1E-97F7-4151-BF5B-9481D15E40E5}" type="datetimeFigureOut">
              <a:rPr lang="ru-RU" smtClean="0"/>
              <a:pPr/>
              <a:t>12.11.2016</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55259055-7AA1-461B-BC2D-1F9FCBD0F42C}"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4E03F1E-97F7-4151-BF5B-9481D15E40E5}" type="datetimeFigureOut">
              <a:rPr lang="ru-RU" smtClean="0"/>
              <a:pPr/>
              <a:t>12.11.2016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259055-7AA1-461B-BC2D-1F9FCBD0F42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4E03F1E-97F7-4151-BF5B-9481D15E40E5}" type="datetimeFigureOut">
              <a:rPr lang="ru-RU" smtClean="0"/>
              <a:pPr/>
              <a:t>12.11.2016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259055-7AA1-461B-BC2D-1F9FCBD0F42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4E03F1E-97F7-4151-BF5B-9481D15E40E5}" type="datetimeFigureOut">
              <a:rPr lang="ru-RU" smtClean="0"/>
              <a:pPr/>
              <a:t>12.11.2016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5259055-7AA1-461B-BC2D-1F9FCBD0F42C}" type="slidenum">
              <a:rPr lang="ru-RU" smtClean="0"/>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4E03F1E-97F7-4151-BF5B-9481D15E40E5}" type="datetimeFigureOut">
              <a:rPr lang="ru-RU" smtClean="0"/>
              <a:pPr/>
              <a:t>12.11.2016</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55259055-7AA1-461B-BC2D-1F9FCBD0F42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4E03F1E-97F7-4151-BF5B-9481D15E40E5}" type="datetimeFigureOut">
              <a:rPr lang="ru-RU" smtClean="0"/>
              <a:pPr/>
              <a:t>12.11.2016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5259055-7AA1-461B-BC2D-1F9FCBD0F42C}" type="slidenum">
              <a:rPr lang="ru-RU" smtClean="0"/>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4E03F1E-97F7-4151-BF5B-9481D15E40E5}" type="datetimeFigureOut">
              <a:rPr lang="ru-RU" smtClean="0"/>
              <a:pPr/>
              <a:t>12.11.2016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5259055-7AA1-461B-BC2D-1F9FCBD0F42C}" type="slidenum">
              <a:rPr lang="ru-RU" smtClean="0"/>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4E03F1E-97F7-4151-BF5B-9481D15E40E5}" type="datetimeFigureOut">
              <a:rPr lang="ru-RU" smtClean="0"/>
              <a:pPr/>
              <a:t>12.11.2016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5259055-7AA1-461B-BC2D-1F9FCBD0F42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4E03F1E-97F7-4151-BF5B-9481D15E40E5}" type="datetimeFigureOut">
              <a:rPr lang="ru-RU" smtClean="0"/>
              <a:pPr/>
              <a:t>12.11.2016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5259055-7AA1-461B-BC2D-1F9FCBD0F42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4E03F1E-97F7-4151-BF5B-9481D15E40E5}" type="datetimeFigureOut">
              <a:rPr lang="ru-RU" smtClean="0"/>
              <a:pPr/>
              <a:t>12.11.2016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5259055-7AA1-461B-BC2D-1F9FCBD0F42C}" type="slidenum">
              <a:rPr lang="ru-RU" smtClean="0"/>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4E03F1E-97F7-4151-BF5B-9481D15E40E5}" type="datetimeFigureOut">
              <a:rPr lang="ru-RU" smtClean="0"/>
              <a:pPr/>
              <a:t>12.11.2016</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55259055-7AA1-461B-BC2D-1F9FCBD0F42C}"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4E03F1E-97F7-4151-BF5B-9481D15E40E5}" type="datetimeFigureOut">
              <a:rPr lang="ru-RU" smtClean="0"/>
              <a:pPr/>
              <a:t>12.11.2016</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55259055-7AA1-461B-BC2D-1F9FCBD0F42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928794" y="3886200"/>
            <a:ext cx="5843606" cy="614370"/>
          </a:xfrm>
        </p:spPr>
        <p:txBody>
          <a:bodyPr/>
          <a:lstStyle/>
          <a:p>
            <a:r>
              <a:rPr lang="en-US" dirty="0" smtClean="0"/>
              <a:t>Completed: </a:t>
            </a:r>
            <a:r>
              <a:rPr lang="en-US" dirty="0" err="1" smtClean="0"/>
              <a:t>C</a:t>
            </a:r>
            <a:r>
              <a:rPr lang="en-US" dirty="0" err="1" smtClean="0"/>
              <a:t>harkovskii</a:t>
            </a:r>
            <a:r>
              <a:rPr lang="en-US" dirty="0" smtClean="0"/>
              <a:t> </a:t>
            </a:r>
            <a:r>
              <a:rPr lang="en-US" dirty="0" err="1" smtClean="0"/>
              <a:t>Ilya</a:t>
            </a:r>
            <a:endParaRPr lang="ru-RU" dirty="0"/>
          </a:p>
        </p:txBody>
      </p:sp>
      <p:sp>
        <p:nvSpPr>
          <p:cNvPr id="2" name="Заголовок 1"/>
          <p:cNvSpPr>
            <a:spLocks noGrp="1"/>
          </p:cNvSpPr>
          <p:nvPr>
            <p:ph type="ctrTitle"/>
          </p:nvPr>
        </p:nvSpPr>
        <p:spPr/>
        <p:txBody>
          <a:bodyPr/>
          <a:lstStyle/>
          <a:p>
            <a:r>
              <a:rPr lang="en-US" dirty="0" smtClean="0"/>
              <a:t>Forest pollution</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0"/>
            <a:ext cx="9144000" cy="1357298"/>
          </a:xfrm>
        </p:spPr>
        <p:txBody>
          <a:bodyPr/>
          <a:lstStyle/>
          <a:p>
            <a:r>
              <a:rPr lang="en-US" dirty="0" smtClean="0"/>
              <a:t>Currently, the problem of deforestation is one of the priorities for the international community on how to save the forest from destruction say at all levels.</a:t>
            </a:r>
            <a:endParaRPr lang="ru-RU" dirty="0"/>
          </a:p>
        </p:txBody>
      </p:sp>
      <p:sp>
        <p:nvSpPr>
          <p:cNvPr id="4" name="Прямоугольник 3"/>
          <p:cNvSpPr/>
          <p:nvPr/>
        </p:nvSpPr>
        <p:spPr>
          <a:xfrm>
            <a:off x="0" y="1214422"/>
            <a:ext cx="7429536" cy="1200329"/>
          </a:xfrm>
          <a:prstGeom prst="rect">
            <a:avLst/>
          </a:prstGeom>
        </p:spPr>
        <p:txBody>
          <a:bodyPr wrap="square">
            <a:spAutoFit/>
          </a:bodyPr>
          <a:lstStyle/>
          <a:p>
            <a:r>
              <a:rPr lang="en-US" sz="2400" dirty="0" smtClean="0">
                <a:solidFill>
                  <a:schemeClr val="accent1"/>
                </a:solidFill>
              </a:rPr>
              <a:t> </a:t>
            </a:r>
            <a:r>
              <a:rPr lang="en-US" sz="2400" dirty="0" smtClean="0"/>
              <a:t>However, in this global threat, we do not notice no less serious problem - pollution of forests, which eventually also leads to his death.</a:t>
            </a:r>
            <a:endParaRPr lang="ru-RU" sz="2400" dirty="0"/>
          </a:p>
        </p:txBody>
      </p:sp>
      <p:pic>
        <p:nvPicPr>
          <p:cNvPr id="1026" name="Picture 2" descr="Картинки по запросу лес загрязненный"/>
          <p:cNvPicPr>
            <a:picLocks noChangeAspect="1" noChangeArrowheads="1"/>
          </p:cNvPicPr>
          <p:nvPr/>
        </p:nvPicPr>
        <p:blipFill>
          <a:blip r:embed="rId2"/>
          <a:srcRect/>
          <a:stretch>
            <a:fillRect/>
          </a:stretch>
        </p:blipFill>
        <p:spPr bwMode="auto">
          <a:xfrm>
            <a:off x="4929190" y="3429000"/>
            <a:ext cx="3922563" cy="2928934"/>
          </a:xfrm>
          <a:prstGeom prst="rect">
            <a:avLst/>
          </a:prstGeom>
          <a:noFill/>
        </p:spPr>
      </p:pic>
      <p:pic>
        <p:nvPicPr>
          <p:cNvPr id="1028" name="Picture 4" descr="Картинки по запросу лес загрязненный"/>
          <p:cNvPicPr>
            <a:picLocks noChangeAspect="1" noChangeArrowheads="1"/>
          </p:cNvPicPr>
          <p:nvPr/>
        </p:nvPicPr>
        <p:blipFill>
          <a:blip r:embed="rId3"/>
          <a:srcRect/>
          <a:stretch>
            <a:fillRect/>
          </a:stretch>
        </p:blipFill>
        <p:spPr bwMode="auto">
          <a:xfrm>
            <a:off x="428596" y="2786058"/>
            <a:ext cx="4190997" cy="314324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2071678"/>
            <a:ext cx="9144000" cy="3948122"/>
          </a:xfrm>
        </p:spPr>
        <p:txBody>
          <a:bodyPr/>
          <a:lstStyle/>
          <a:p>
            <a:r>
              <a:rPr lang="en-US" dirty="0" smtClean="0"/>
              <a:t> </a:t>
            </a:r>
            <a:r>
              <a:rPr lang="en-US" b="1" dirty="0" smtClean="0"/>
              <a:t>The growth of cities and the increase in population leads to an increase in the role of forests and parks as places of public recreation, so the anthropogenic load on them is growing rapidly, which is aggravated by the low culture of behavior and recreation.</a:t>
            </a:r>
            <a:endParaRPr lang="ru-RU" b="1" dirty="0"/>
          </a:p>
        </p:txBody>
      </p:sp>
      <p:pic>
        <p:nvPicPr>
          <p:cNvPr id="27650" name="Picture 2" descr="Картинки по запросу антропогенное воздействие на лес"/>
          <p:cNvPicPr>
            <a:picLocks noChangeAspect="1" noChangeArrowheads="1"/>
          </p:cNvPicPr>
          <p:nvPr/>
        </p:nvPicPr>
        <p:blipFill>
          <a:blip r:embed="rId2"/>
          <a:srcRect/>
          <a:stretch>
            <a:fillRect/>
          </a:stretch>
        </p:blipFill>
        <p:spPr bwMode="auto">
          <a:xfrm>
            <a:off x="5478135" y="4071942"/>
            <a:ext cx="3380143" cy="2568911"/>
          </a:xfrm>
          <a:prstGeom prst="rect">
            <a:avLst/>
          </a:prstGeom>
          <a:noFill/>
        </p:spPr>
      </p:pic>
      <p:pic>
        <p:nvPicPr>
          <p:cNvPr id="27652" name="Picture 4" descr="Картинки по запросу антропогенное воздействие на лес"/>
          <p:cNvPicPr>
            <a:picLocks noChangeAspect="1" noChangeArrowheads="1"/>
          </p:cNvPicPr>
          <p:nvPr/>
        </p:nvPicPr>
        <p:blipFill>
          <a:blip r:embed="rId3"/>
          <a:srcRect/>
          <a:stretch>
            <a:fillRect/>
          </a:stretch>
        </p:blipFill>
        <p:spPr bwMode="auto">
          <a:xfrm>
            <a:off x="1214414" y="165006"/>
            <a:ext cx="2643206" cy="2035269"/>
          </a:xfrm>
          <a:prstGeom prst="rect">
            <a:avLst/>
          </a:prstGeom>
          <a:noFill/>
        </p:spPr>
      </p:pic>
      <p:pic>
        <p:nvPicPr>
          <p:cNvPr id="27654" name="Picture 6" descr="Картинки по запросу антропогенное воздействие на лес"/>
          <p:cNvPicPr>
            <a:picLocks noChangeAspect="1" noChangeArrowheads="1"/>
          </p:cNvPicPr>
          <p:nvPr/>
        </p:nvPicPr>
        <p:blipFill>
          <a:blip r:embed="rId4"/>
          <a:srcRect/>
          <a:stretch>
            <a:fillRect/>
          </a:stretch>
        </p:blipFill>
        <p:spPr bwMode="auto">
          <a:xfrm>
            <a:off x="571472" y="4143380"/>
            <a:ext cx="4035409" cy="2577721"/>
          </a:xfrm>
          <a:prstGeom prst="rect">
            <a:avLst/>
          </a:prstGeom>
          <a:noFill/>
        </p:spPr>
      </p:pic>
      <p:pic>
        <p:nvPicPr>
          <p:cNvPr id="27656" name="Picture 8" descr="Картинки по запросу антропогенное воздействие на лес"/>
          <p:cNvPicPr>
            <a:picLocks noChangeAspect="1" noChangeArrowheads="1"/>
          </p:cNvPicPr>
          <p:nvPr/>
        </p:nvPicPr>
        <p:blipFill>
          <a:blip r:embed="rId5"/>
          <a:srcRect/>
          <a:stretch>
            <a:fillRect/>
          </a:stretch>
        </p:blipFill>
        <p:spPr bwMode="auto">
          <a:xfrm>
            <a:off x="5541158" y="142852"/>
            <a:ext cx="2674148" cy="200026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4214818"/>
            <a:ext cx="9144000" cy="2643182"/>
          </a:xfrm>
        </p:spPr>
        <p:txBody>
          <a:bodyPr/>
          <a:lstStyle/>
          <a:p>
            <a:r>
              <a:rPr lang="en-US" dirty="0" smtClean="0"/>
              <a:t>Make sure this is all of us, being a warm day in a suburban forest, where it is very difficult to find empty is part of the forest for recreation. Left travelers household waste not only spoils the aesthetic appearance of wood, but also leads to a change </a:t>
            </a:r>
            <a:r>
              <a:rPr lang="en-US" dirty="0" err="1" smtClean="0"/>
              <a:t>ruderalami</a:t>
            </a:r>
            <a:r>
              <a:rPr lang="en-US" dirty="0" smtClean="0"/>
              <a:t> forest herbs (weeds), including nettles, thistles and </a:t>
            </a:r>
            <a:r>
              <a:rPr lang="en-US" dirty="0" err="1" smtClean="0"/>
              <a:t>datura</a:t>
            </a:r>
            <a:r>
              <a:rPr lang="en-US" dirty="0" smtClean="0"/>
              <a:t>.</a:t>
            </a:r>
            <a:endParaRPr lang="ru-RU" dirty="0"/>
          </a:p>
        </p:txBody>
      </p:sp>
      <p:pic>
        <p:nvPicPr>
          <p:cNvPr id="28676" name="Picture 4" descr="Картинки по запросу крапива"/>
          <p:cNvPicPr>
            <a:picLocks noChangeAspect="1" noChangeArrowheads="1"/>
          </p:cNvPicPr>
          <p:nvPr/>
        </p:nvPicPr>
        <p:blipFill>
          <a:blip r:embed="rId2"/>
          <a:srcRect/>
          <a:stretch>
            <a:fillRect/>
          </a:stretch>
        </p:blipFill>
        <p:spPr bwMode="auto">
          <a:xfrm>
            <a:off x="5238723" y="214290"/>
            <a:ext cx="3905277" cy="2928958"/>
          </a:xfrm>
          <a:prstGeom prst="rect">
            <a:avLst/>
          </a:prstGeom>
          <a:noFill/>
        </p:spPr>
      </p:pic>
      <p:pic>
        <p:nvPicPr>
          <p:cNvPr id="28678" name="Picture 6" descr="Картинки по запросу чертополох"/>
          <p:cNvPicPr>
            <a:picLocks noChangeAspect="1" noChangeArrowheads="1"/>
          </p:cNvPicPr>
          <p:nvPr/>
        </p:nvPicPr>
        <p:blipFill>
          <a:blip r:embed="rId3"/>
          <a:srcRect/>
          <a:stretch>
            <a:fillRect/>
          </a:stretch>
        </p:blipFill>
        <p:spPr bwMode="auto">
          <a:xfrm>
            <a:off x="0" y="0"/>
            <a:ext cx="3333741" cy="2500306"/>
          </a:xfrm>
          <a:prstGeom prst="rect">
            <a:avLst/>
          </a:prstGeom>
          <a:noFill/>
        </p:spPr>
      </p:pic>
      <p:pic>
        <p:nvPicPr>
          <p:cNvPr id="28680" name="Picture 8" descr="Картинки по запросу дурман"/>
          <p:cNvPicPr>
            <a:picLocks noChangeAspect="1" noChangeArrowheads="1"/>
          </p:cNvPicPr>
          <p:nvPr/>
        </p:nvPicPr>
        <p:blipFill>
          <a:blip r:embed="rId4"/>
          <a:srcRect/>
          <a:stretch>
            <a:fillRect/>
          </a:stretch>
        </p:blipFill>
        <p:spPr bwMode="auto">
          <a:xfrm>
            <a:off x="2285984" y="2000240"/>
            <a:ext cx="3314133" cy="214314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2"/>
          <p:cNvSpPr txBox="1">
            <a:spLocks/>
          </p:cNvSpPr>
          <p:nvPr/>
        </p:nvSpPr>
        <p:spPr>
          <a:xfrm>
            <a:off x="0" y="0"/>
            <a:ext cx="9144000" cy="1981200"/>
          </a:xfrm>
          <a:prstGeom prst="rect">
            <a:avLst/>
          </a:prstGeom>
        </p:spPr>
        <p:txBody>
          <a:bodyPr vert="horz">
            <a:normAutofit/>
          </a:bodyPr>
          <a:lstStyle/>
          <a:p>
            <a:pPr marL="274320" marR="0" lvl="0" indent="-274320" algn="l" defTabSz="914400" rtl="0" eaLnBrk="1" fontAlgn="auto" latinLnBrk="0" hangingPunct="1">
              <a:lnSpc>
                <a:spcPct val="100000"/>
              </a:lnSpc>
              <a:spcBef>
                <a:spcPts val="580"/>
              </a:spcBef>
              <a:spcAft>
                <a:spcPts val="0"/>
              </a:spcAft>
              <a:buClr>
                <a:schemeClr val="accent1"/>
              </a:buClr>
              <a:buSzPct val="85000"/>
              <a:buFont typeface="Wingdings 2"/>
              <a:buChar char=""/>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In addition, our commitment to the country rest leads to poor quality state forests due to mechanical action, leading to a strong compaction of topsoil, damage to the forest of grass, shrubs and tree branches.</a:t>
            </a:r>
            <a:endParaRPr kumimoji="0" lang="ru-RU" sz="2600" b="0" i="0" u="none" strike="noStrike" kern="1200" cap="none" spc="0" normalizeH="0" baseline="0" noProof="0" dirty="0">
              <a:ln>
                <a:noFill/>
              </a:ln>
              <a:solidFill>
                <a:schemeClr val="tx1"/>
              </a:solidFill>
              <a:effectLst/>
              <a:uLnTx/>
              <a:uFillTx/>
              <a:latin typeface="+mn-lt"/>
              <a:ea typeface="+mn-ea"/>
              <a:cs typeface="+mn-cs"/>
            </a:endParaRPr>
          </a:p>
        </p:txBody>
      </p:sp>
      <p:pic>
        <p:nvPicPr>
          <p:cNvPr id="31746" name="Picture 2" descr="Картинки по запросу плотная лесная почва"/>
          <p:cNvPicPr>
            <a:picLocks noChangeAspect="1" noChangeArrowheads="1"/>
          </p:cNvPicPr>
          <p:nvPr/>
        </p:nvPicPr>
        <p:blipFill>
          <a:blip r:embed="rId2"/>
          <a:srcRect t="25590"/>
          <a:stretch>
            <a:fillRect/>
          </a:stretch>
        </p:blipFill>
        <p:spPr bwMode="auto">
          <a:xfrm>
            <a:off x="11574" y="1698934"/>
            <a:ext cx="9144000" cy="2500306"/>
          </a:xfrm>
          <a:prstGeom prst="rect">
            <a:avLst/>
          </a:prstGeom>
          <a:noFill/>
        </p:spPr>
      </p:pic>
      <p:sp>
        <p:nvSpPr>
          <p:cNvPr id="3" name="Содержимое 2"/>
          <p:cNvSpPr>
            <a:spLocks noGrp="1"/>
          </p:cNvSpPr>
          <p:nvPr>
            <p:ph sz="quarter" idx="1"/>
          </p:nvPr>
        </p:nvSpPr>
        <p:spPr>
          <a:xfrm>
            <a:off x="0" y="4214818"/>
            <a:ext cx="9144000" cy="2643182"/>
          </a:xfrm>
        </p:spPr>
        <p:txBody>
          <a:bodyPr/>
          <a:lstStyle/>
          <a:p>
            <a:r>
              <a:rPr lang="en-US" dirty="0" smtClean="0"/>
              <a:t> Soil compaction leads to deterioration of the power of trees, since dense soil contains less oxygen and humus, which weakens them, respectively, retards the development of height and diameter growth are reduced, crown becomes smaller, it appears the dry branches. These trees are easy to hit the diseases and pests.</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4" name="Picture 4" descr="Картинки по запросу зарубки на стволе"/>
          <p:cNvPicPr>
            <a:picLocks noChangeAspect="1" noChangeArrowheads="1"/>
          </p:cNvPicPr>
          <p:nvPr/>
        </p:nvPicPr>
        <p:blipFill>
          <a:blip r:embed="rId2"/>
          <a:srcRect/>
          <a:stretch>
            <a:fillRect/>
          </a:stretch>
        </p:blipFill>
        <p:spPr bwMode="auto">
          <a:xfrm>
            <a:off x="0" y="0"/>
            <a:ext cx="4429124" cy="3321843"/>
          </a:xfrm>
          <a:prstGeom prst="rect">
            <a:avLst/>
          </a:prstGeom>
          <a:noFill/>
        </p:spPr>
      </p:pic>
      <p:pic>
        <p:nvPicPr>
          <p:cNvPr id="30726" name="Picture 6" descr="Картинки по запросу костры в лесу"/>
          <p:cNvPicPr>
            <a:picLocks noChangeAspect="1" noChangeArrowheads="1"/>
          </p:cNvPicPr>
          <p:nvPr/>
        </p:nvPicPr>
        <p:blipFill>
          <a:blip r:embed="rId3"/>
          <a:srcRect/>
          <a:stretch>
            <a:fillRect/>
          </a:stretch>
        </p:blipFill>
        <p:spPr bwMode="auto">
          <a:xfrm>
            <a:off x="0" y="3107529"/>
            <a:ext cx="5000628" cy="3750471"/>
          </a:xfrm>
          <a:prstGeom prst="rect">
            <a:avLst/>
          </a:prstGeom>
          <a:noFill/>
        </p:spPr>
      </p:pic>
      <p:sp>
        <p:nvSpPr>
          <p:cNvPr id="3" name="Содержимое 2"/>
          <p:cNvSpPr>
            <a:spLocks noGrp="1"/>
          </p:cNvSpPr>
          <p:nvPr>
            <p:ph sz="quarter" idx="1"/>
          </p:nvPr>
        </p:nvSpPr>
        <p:spPr>
          <a:xfrm>
            <a:off x="4786314" y="0"/>
            <a:ext cx="4357686" cy="6858000"/>
          </a:xfrm>
        </p:spPr>
        <p:txBody>
          <a:bodyPr>
            <a:normAutofit/>
          </a:bodyPr>
          <a:lstStyle/>
          <a:p>
            <a:r>
              <a:rPr lang="en-US" dirty="0" smtClean="0"/>
              <a:t>Such damage as notches on the trunks and breaking of branches also lead to infection of insect pests of trees. The fires, which tourists often bred in the woods are very dangerous for the life of the forest, and the hazard is not only the risk of fire, but also in the fact that in place of the fire die under heat the roots of trees that are close to the soil surface, and place hearth for a long period fails (5-7 years).</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0" name="Picture 4" descr="Картинки по запросу лес"/>
          <p:cNvPicPr>
            <a:picLocks noChangeAspect="1" noChangeArrowheads="1"/>
          </p:cNvPicPr>
          <p:nvPr/>
        </p:nvPicPr>
        <p:blipFill>
          <a:blip r:embed="rId2"/>
          <a:srcRect/>
          <a:stretch>
            <a:fillRect/>
          </a:stretch>
        </p:blipFill>
        <p:spPr bwMode="auto">
          <a:xfrm>
            <a:off x="-1" y="0"/>
            <a:ext cx="9144019" cy="6858000"/>
          </a:xfrm>
          <a:prstGeom prst="rect">
            <a:avLst/>
          </a:prstGeom>
          <a:noFill/>
        </p:spPr>
      </p:pic>
      <p:sp>
        <p:nvSpPr>
          <p:cNvPr id="3" name="Содержимое 2"/>
          <p:cNvSpPr>
            <a:spLocks noGrp="1"/>
          </p:cNvSpPr>
          <p:nvPr>
            <p:ph sz="quarter" idx="1"/>
          </p:nvPr>
        </p:nvSpPr>
        <p:spPr>
          <a:xfrm>
            <a:off x="714348" y="1357298"/>
            <a:ext cx="7772400" cy="4572000"/>
          </a:xfrm>
        </p:spPr>
        <p:txBody>
          <a:bodyPr/>
          <a:lstStyle/>
          <a:p>
            <a:r>
              <a:rPr lang="en-US" dirty="0" smtClean="0">
                <a:solidFill>
                  <a:schemeClr val="bg1"/>
                </a:solidFill>
              </a:rPr>
              <a:t>For those who are too lazy to take a left after the holiday trash in the forest parks are set garbage containers regularly organize actions to clean up areas.</a:t>
            </a:r>
          </a:p>
          <a:p>
            <a:r>
              <a:rPr lang="en-US" dirty="0" smtClean="0">
                <a:solidFill>
                  <a:schemeClr val="bg1"/>
                </a:solidFill>
              </a:rPr>
              <a:t> However, occasional environmental actions may not completely improve the situation, does not stop the tourists even the threat of fines and administrative responsibility.</a:t>
            </a:r>
          </a:p>
          <a:p>
            <a:r>
              <a:rPr lang="en-US" dirty="0" smtClean="0">
                <a:solidFill>
                  <a:schemeClr val="bg1"/>
                </a:solidFill>
              </a:rPr>
              <a:t>Pollution of forest will remain among the priority issues as long as does not change our minds.</a:t>
            </a:r>
            <a:endParaRPr lang="ru-RU" dirty="0">
              <a:solidFill>
                <a:schemeClr val="bg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42</TotalTime>
  <Words>259</Words>
  <Application>Microsoft Office PowerPoint</Application>
  <PresentationFormat>Экран (4:3)</PresentationFormat>
  <Paragraphs>12</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Справедливость</vt:lpstr>
      <vt:lpstr>Forest pollution</vt:lpstr>
      <vt:lpstr>Слайд 2</vt:lpstr>
      <vt:lpstr>Слайд 3</vt:lpstr>
      <vt:lpstr>Слайд 4</vt:lpstr>
      <vt:lpstr>Слайд 5</vt:lpstr>
      <vt:lpstr>Слайд 6</vt:lpstr>
      <vt:lpstr>Слайд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Forest pollution</dc:title>
  <dc:creator>Apack</dc:creator>
  <cp:lastModifiedBy>Admin</cp:lastModifiedBy>
  <cp:revision>6</cp:revision>
  <dcterms:created xsi:type="dcterms:W3CDTF">2016-10-23T16:30:57Z</dcterms:created>
  <dcterms:modified xsi:type="dcterms:W3CDTF">2016-11-12T09:41:35Z</dcterms:modified>
</cp:coreProperties>
</file>