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59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C0F8786D-5971-4796-B35B-B725CC8CC6DA}" type="datetimeFigureOut">
              <a:rPr lang="ru-RU" smtClean="0"/>
              <a:t>14.01.2018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39421464-82CC-4F59-AB2B-C1E5C25E59D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F8786D-5971-4796-B35B-B725CC8CC6DA}" type="datetimeFigureOut">
              <a:rPr lang="ru-RU" smtClean="0"/>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F8786D-5971-4796-B35B-B725CC8CC6DA}" type="datetimeFigureOut">
              <a:rPr lang="ru-RU" smtClean="0"/>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0F8786D-5971-4796-B35B-B725CC8CC6DA}" type="datetimeFigureOut">
              <a:rPr lang="ru-RU" smtClean="0"/>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C0F8786D-5971-4796-B35B-B725CC8CC6DA}" type="datetimeFigureOut">
              <a:rPr lang="ru-RU" smtClean="0"/>
              <a:t>14.01.2018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9421464-82CC-4F59-AB2B-C1E5C25E59D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F8786D-5971-4796-B35B-B725CC8CC6DA}" type="datetimeFigureOut">
              <a:rPr lang="ru-RU" smtClean="0"/>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C0F8786D-5971-4796-B35B-B725CC8CC6DA}" type="datetimeFigureOut">
              <a:rPr lang="ru-RU" smtClean="0"/>
              <a:t>14.01.2018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0F8786D-5971-4796-B35B-B725CC8CC6DA}" type="datetimeFigureOut">
              <a:rPr lang="ru-RU" smtClean="0"/>
              <a:t>14.01.2018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0F8786D-5971-4796-B35B-B725CC8CC6DA}" type="datetimeFigureOut">
              <a:rPr lang="ru-RU" smtClean="0"/>
              <a:t>14.01.2018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C0F8786D-5971-4796-B35B-B725CC8CC6DA}" type="datetimeFigureOut">
              <a:rPr lang="ru-RU" smtClean="0"/>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9421464-82CC-4F59-AB2B-C1E5C25E59D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C0F8786D-5971-4796-B35B-B725CC8CC6DA}" type="datetimeFigureOut">
              <a:rPr lang="ru-RU" smtClean="0"/>
              <a:t>14.01.2018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39421464-82CC-4F59-AB2B-C1E5C25E59DB}"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0F8786D-5971-4796-B35B-B725CC8CC6DA}" type="datetimeFigureOut">
              <a:rPr lang="ru-RU" smtClean="0"/>
              <a:t>14.01.2018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9421464-82CC-4F59-AB2B-C1E5C25E59DB}"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s://en.wikipedia.org/wiki/King's_College,_Cambridge" TargetMode="External"/><Relationship Id="rId3" Type="http://schemas.openxmlformats.org/officeDocument/2006/relationships/hyperlink" Target="https://en.wikipedia.org/wiki/Bishop_of_Winchester" TargetMode="External"/><Relationship Id="rId7" Type="http://schemas.openxmlformats.org/officeDocument/2006/relationships/hyperlink" Target="https://en.wikipedia.org/wiki/Eton_College" TargetMode="External"/><Relationship Id="rId2" Type="http://schemas.openxmlformats.org/officeDocument/2006/relationships/hyperlink" Target="https://en.wikipedia.org/wiki/William_of_Wykeham" TargetMode="External"/><Relationship Id="rId1" Type="http://schemas.openxmlformats.org/officeDocument/2006/relationships/slideLayout" Target="../slideLayouts/slideLayout3.xml"/><Relationship Id="rId6" Type="http://schemas.openxmlformats.org/officeDocument/2006/relationships/hyperlink" Target="https://en.wikipedia.org/wiki/William_Wynford" TargetMode="External"/><Relationship Id="rId11" Type="http://schemas.openxmlformats.org/officeDocument/2006/relationships/hyperlink" Target="https://en.wikipedia.org/wiki/Trinity_College,_Cambridge" TargetMode="External"/><Relationship Id="rId5" Type="http://schemas.openxmlformats.org/officeDocument/2006/relationships/hyperlink" Target="https://en.wikipedia.org/wiki/New_College,_Oxford" TargetMode="External"/><Relationship Id="rId10" Type="http://schemas.openxmlformats.org/officeDocument/2006/relationships/hyperlink" Target="https://en.wikipedia.org/wiki/Christ_Church,_Oxford" TargetMode="External"/><Relationship Id="rId4" Type="http://schemas.openxmlformats.org/officeDocument/2006/relationships/hyperlink" Target="https://en.wikipedia.org/wiki/Richard_II_of_England" TargetMode="External"/><Relationship Id="rId9" Type="http://schemas.openxmlformats.org/officeDocument/2006/relationships/hyperlink" Target="https://en.wikipedia.org/wiki/Westminster_Schoo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Winchester_College_Football"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en.wikipedia.org/wiki/Boarding_house" TargetMode="External"/><Relationship Id="rId2" Type="http://schemas.openxmlformats.org/officeDocument/2006/relationships/hyperlink" Target="https://en.wikipedia.org/wiki/Wikipedia:Please_clarif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n.wikipedia.org/wiki/Winchester_College#cite_note-3"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Winchester school</a:t>
            </a:r>
            <a:endParaRPr lang="ru-RU" dirty="0"/>
          </a:p>
        </p:txBody>
      </p:sp>
      <p:sp>
        <p:nvSpPr>
          <p:cNvPr id="3" name="Подзаголовок 2"/>
          <p:cNvSpPr>
            <a:spLocks noGrp="1"/>
          </p:cNvSpPr>
          <p:nvPr>
            <p:ph type="subTitle" idx="1"/>
          </p:nvPr>
        </p:nvSpPr>
        <p:spPr/>
        <p:txBody>
          <a:bodyPr/>
          <a:lstStyle/>
          <a:p>
            <a:r>
              <a:rPr lang="ru-RU" dirty="0" smtClean="0"/>
              <a:t>Симонян Полина</a:t>
            </a:r>
          </a:p>
          <a:p>
            <a:r>
              <a:rPr lang="ru-RU" dirty="0" smtClean="0"/>
              <a:t>7 класс</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42844" y="285728"/>
            <a:ext cx="9001156" cy="6572272"/>
          </a:xfrm>
        </p:spPr>
        <p:txBody>
          <a:bodyPr>
            <a:normAutofit lnSpcReduction="10000"/>
          </a:bodyPr>
          <a:lstStyle/>
          <a:p>
            <a:r>
              <a:rPr lang="en-US" dirty="0"/>
              <a:t>Winchester College was founded in 1382 by </a:t>
            </a:r>
            <a:r>
              <a:rPr lang="en-US" dirty="0">
                <a:hlinkClick r:id="rId2" tooltip="William of Wykeham"/>
              </a:rPr>
              <a:t>William of </a:t>
            </a:r>
            <a:r>
              <a:rPr lang="en-US" dirty="0" err="1">
                <a:hlinkClick r:id="rId2" tooltip="William of Wykeham"/>
              </a:rPr>
              <a:t>Wykeham</a:t>
            </a:r>
            <a:r>
              <a:rPr lang="en-US" dirty="0"/>
              <a:t>, </a:t>
            </a:r>
            <a:r>
              <a:rPr lang="en-US" dirty="0">
                <a:hlinkClick r:id="rId3" tooltip="Bishop of Winchester"/>
              </a:rPr>
              <a:t>Bishop of Winchester</a:t>
            </a:r>
            <a:r>
              <a:rPr lang="en-US" dirty="0"/>
              <a:t> and Chancellor to both Edward III and </a:t>
            </a:r>
            <a:r>
              <a:rPr lang="en-US" dirty="0">
                <a:hlinkClick r:id="rId4" tooltip="Richard II of England"/>
              </a:rPr>
              <a:t>Richard II</a:t>
            </a:r>
            <a:r>
              <a:rPr lang="en-US" dirty="0"/>
              <a:t>, and the first 70 poor scholars entered the school in 1394. It was founded in conjunction with </a:t>
            </a:r>
            <a:r>
              <a:rPr lang="en-US" dirty="0">
                <a:hlinkClick r:id="rId5" tooltip="New College, Oxford"/>
              </a:rPr>
              <a:t>New College, Oxford</a:t>
            </a:r>
            <a:r>
              <a:rPr lang="en-US" dirty="0"/>
              <a:t>, for which it was designed to act as a feeder: the buildings of both colleges were designed by master mason </a:t>
            </a:r>
            <a:r>
              <a:rPr lang="en-US" dirty="0">
                <a:hlinkClick r:id="rId6" tooltip="William Wynford"/>
              </a:rPr>
              <a:t>William </a:t>
            </a:r>
            <a:r>
              <a:rPr lang="en-US" dirty="0" err="1">
                <a:hlinkClick r:id="rId6" tooltip="William Wynford"/>
              </a:rPr>
              <a:t>Wynford</a:t>
            </a:r>
            <a:r>
              <a:rPr lang="en-US" dirty="0"/>
              <a:t>. This double foundation was the model for </a:t>
            </a:r>
            <a:r>
              <a:rPr lang="en-US" dirty="0">
                <a:hlinkClick r:id="rId7" tooltip="Eton College"/>
              </a:rPr>
              <a:t>Eton College</a:t>
            </a:r>
            <a:r>
              <a:rPr lang="en-US" dirty="0"/>
              <a:t> and </a:t>
            </a:r>
            <a:r>
              <a:rPr lang="en-US" dirty="0">
                <a:hlinkClick r:id="rId8" tooltip="King's College, Cambridge"/>
              </a:rPr>
              <a:t>King's College, Cambridge</a:t>
            </a:r>
            <a:r>
              <a:rPr lang="en-US" dirty="0"/>
              <a:t>, some 50 years later, and for </a:t>
            </a:r>
            <a:r>
              <a:rPr lang="en-US" dirty="0">
                <a:hlinkClick r:id="rId9" tooltip="Westminster School"/>
              </a:rPr>
              <a:t>Westminster School</a:t>
            </a:r>
            <a:r>
              <a:rPr lang="en-US" dirty="0"/>
              <a:t>, </a:t>
            </a:r>
            <a:r>
              <a:rPr lang="en-US" dirty="0">
                <a:hlinkClick r:id="rId10" tooltip="Christ Church, Oxford"/>
              </a:rPr>
              <a:t>Christ Church, Oxford</a:t>
            </a:r>
            <a:r>
              <a:rPr lang="en-US" dirty="0"/>
              <a:t>, and </a:t>
            </a:r>
            <a:r>
              <a:rPr lang="en-US" dirty="0">
                <a:hlinkClick r:id="rId11" tooltip="Trinity College, Cambridge"/>
              </a:rPr>
              <a:t>Trinity College, Cambridge</a:t>
            </a:r>
            <a:r>
              <a:rPr lang="en-US" dirty="0"/>
              <a:t>, in Tudor times.</a:t>
            </a:r>
          </a:p>
          <a:p>
            <a:r>
              <a:rPr lang="en-US" dirty="0"/>
              <a:t>In addition to the 70 scholars and 16 "</a:t>
            </a:r>
            <a:r>
              <a:rPr lang="en-US" dirty="0" err="1"/>
              <a:t>Quiristers</a:t>
            </a:r>
            <a:r>
              <a:rPr lang="en-US" dirty="0"/>
              <a:t>" (choristers), the statutes provided for ten "noble Commoners". These Commoners ("Commoners </a:t>
            </a:r>
            <a:r>
              <a:rPr lang="en-US" i="1" dirty="0"/>
              <a:t>in </a:t>
            </a:r>
            <a:r>
              <a:rPr lang="en-US" i="1" dirty="0" err="1"/>
              <a:t>Collegio</a:t>
            </a:r>
            <a:r>
              <a:rPr lang="en-US" dirty="0"/>
              <a:t>") were paying guests of the Headmaster or Second Master in his official apartments in College. Other paying pupils ("Commoners </a:t>
            </a:r>
            <a:r>
              <a:rPr lang="en-US" i="1" dirty="0"/>
              <a:t>extra </a:t>
            </a:r>
            <a:r>
              <a:rPr lang="en-US" i="1" dirty="0" err="1"/>
              <a:t>Collegium</a:t>
            </a:r>
            <a:r>
              <a:rPr lang="en-US" dirty="0"/>
              <a:t>"), either guests of one of the Masters in his private house or living in lodgings in town, grew in numbers till the late 18th century, when they were all required to live in "Old Commoners" and town boarding was banned. In the 19th century this was replaced by "New Commoners", and the numbers fluctuated between 70 and 130: the new building was compared </a:t>
            </a:r>
            <a:r>
              <a:rPr lang="en-US" dirty="0" err="1"/>
              <a:t>unfavourably</a:t>
            </a:r>
            <a:r>
              <a:rPr lang="en-US" dirty="0"/>
              <a:t> to a workhouse, and as it was built over an underground stream, epidemics of typhus and malaria were common.</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1214422"/>
            <a:ext cx="8548718" cy="4857784"/>
          </a:xfrm>
        </p:spPr>
        <p:txBody>
          <a:bodyPr>
            <a:noAutofit/>
          </a:bodyPr>
          <a:lstStyle/>
          <a:p>
            <a:r>
              <a:rPr lang="en-US" sz="2000" dirty="0" smtClean="0"/>
              <a:t>In the late 1850s four boarding houses were planned (but only three built, namely A, B and C), to be headed by housemasters: the plan, since dropped, was to increase the number of scholars to 100 so that there would be "College", "Commoners" and "Houses" consisting of 100 pupils each. In the 1860s "New Commoners" was closed and converted to classrooms, and its members were divided among four further boarding houses (D, E, G and H, collectively known as "Commoner Block"). At the same time two more houses (F and I) were acquired and added to the "Houses" category; a tenth (K) was acquired in 1905 and allotted to "Commoners". (The distinction between "Commoners" and "Houses" is now of purely sporting significance (see </a:t>
            </a:r>
            <a:r>
              <a:rPr lang="en-US" sz="2000" dirty="0" smtClean="0">
                <a:hlinkClick r:id="rId2" tooltip="Winchester College Football"/>
              </a:rPr>
              <a:t>Winchester College Football</a:t>
            </a:r>
            <a:r>
              <a:rPr lang="en-US" sz="2000" dirty="0" smtClean="0"/>
              <a:t>), and "a Commoner" now means any pupil who is not a scholar.) There are therefore now ten houses in addition to College, which continues to occupy the original 14th-century buildings, and the total number of pupils is almost 700. From the late 1970s there has been a continual process of extension to and upgrading of College Chambers.</a:t>
            </a:r>
            <a:br>
              <a:rPr lang="en-US" sz="2000" dirty="0" smtClean="0"/>
            </a:b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rbsm.info/assets/images/countries/greatbritain/winchester/winchester09.jpg"/>
          <p:cNvPicPr>
            <a:picLocks noChangeAspect="1" noChangeArrowheads="1"/>
          </p:cNvPicPr>
          <p:nvPr/>
        </p:nvPicPr>
        <p:blipFill>
          <a:blip r:embed="rId2" cstate="print"/>
          <a:srcRect/>
          <a:stretch>
            <a:fillRect/>
          </a:stretch>
        </p:blipFill>
        <p:spPr bwMode="auto">
          <a:xfrm>
            <a:off x="1000100" y="785794"/>
            <a:ext cx="7454367" cy="55756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just"/>
            <a:r>
              <a:rPr lang="en-US" dirty="0" smtClean="0"/>
              <a:t>          Boarding houses</a:t>
            </a:r>
            <a:endParaRPr lang="ru-RU" dirty="0"/>
          </a:p>
        </p:txBody>
      </p:sp>
      <p:sp>
        <p:nvSpPr>
          <p:cNvPr id="3" name="Содержимое 2"/>
          <p:cNvSpPr>
            <a:spLocks noGrp="1"/>
          </p:cNvSpPr>
          <p:nvPr>
            <p:ph idx="1"/>
          </p:nvPr>
        </p:nvSpPr>
        <p:spPr/>
        <p:txBody>
          <a:bodyPr>
            <a:normAutofit fontScale="70000" lnSpcReduction="20000"/>
          </a:bodyPr>
          <a:lstStyle/>
          <a:p>
            <a:r>
              <a:rPr lang="en-US" dirty="0" smtClean="0"/>
              <a:t>The Scholars live in the original buildings, known as </a:t>
            </a:r>
            <a:r>
              <a:rPr lang="en-US" b="1" dirty="0" smtClean="0"/>
              <a:t>College</a:t>
            </a:r>
            <a:r>
              <a:rPr lang="en-US" dirty="0" smtClean="0"/>
              <a:t>; an individual scholar is known as a "</a:t>
            </a:r>
            <a:r>
              <a:rPr lang="en-US" dirty="0" err="1" smtClean="0"/>
              <a:t>Collegeman</a:t>
            </a:r>
            <a:r>
              <a:rPr lang="en-US" dirty="0" smtClean="0"/>
              <a:t>". College is not usually referred to as a house, except for the purposes of </a:t>
            </a:r>
            <a:r>
              <a:rPr lang="en-US" dirty="0" err="1" smtClean="0"/>
              <a:t>categorisation</a:t>
            </a:r>
            <a:r>
              <a:rPr lang="en-US" baseline="30000" dirty="0" smtClean="0"/>
              <a:t>[</a:t>
            </a:r>
            <a:r>
              <a:rPr lang="en-US" i="1" baseline="30000" dirty="0" smtClean="0">
                <a:hlinkClick r:id="rId2" tooltip="Wikipedia:Please clarify"/>
              </a:rPr>
              <a:t>clarification needed</a:t>
            </a:r>
            <a:r>
              <a:rPr lang="en-US" baseline="30000" dirty="0" smtClean="0"/>
              <a:t>]</a:t>
            </a:r>
            <a:r>
              <a:rPr lang="en-US" dirty="0" smtClean="0"/>
              <a:t>: hence the terms 'housemaster of College' and 'College house' are not generally used. The housemaster of College is now known as the 'Master in College', though these duties formerly belonged to the Second Master. Within the school, 'College' refers only to the body of scholars (and their buildings); 'Winchester College' and 'the college' refer to the school as a whole.</a:t>
            </a:r>
          </a:p>
          <a:p>
            <a:r>
              <a:rPr lang="en-US" dirty="0" smtClean="0"/>
              <a:t>Every pupil at Winchester, apart from the Scholars, lives in a </a:t>
            </a:r>
            <a:r>
              <a:rPr lang="en-US" dirty="0" smtClean="0">
                <a:hlinkClick r:id="rId3" tooltip="Boarding house"/>
              </a:rPr>
              <a:t>boarding house</a:t>
            </a:r>
            <a:r>
              <a:rPr lang="en-US" dirty="0" smtClean="0"/>
              <a:t>, chosen or allocated when applying to Winchester. It is here that he studies, eats and sleeps. Each house is presided over by a housemaster (who takes on the role in addition to teaching duties) and a number of house tutors (usually five or six – Mon to Fri). Houses compete in school competitions, mostly in sporting competitions. Each house has an official name, usually based on the family name of the first housemaster, which is used mainly as a postal address. Each house also has an informal name, which is more frequently used in speech, usually based on the name or nickname of an early housemaster.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5082366"/>
          </a:xfrm>
        </p:spPr>
        <p:txBody>
          <a:bodyPr>
            <a:normAutofit/>
          </a:bodyPr>
          <a:lstStyle/>
          <a:p>
            <a:r>
              <a:rPr lang="en-US" sz="2000" dirty="0" smtClean="0"/>
              <a:t>Each house also has a letter assigned to it, in the order of their founding, to act as an abbreviation, especially on laundry tags. A member of a house is described by the informal name of the house with "-</a:t>
            </a:r>
            <a:r>
              <a:rPr lang="en-US" sz="2000" dirty="0" err="1" smtClean="0"/>
              <a:t>ite</a:t>
            </a:r>
            <a:r>
              <a:rPr lang="en-US" sz="2000" dirty="0" smtClean="0"/>
              <a:t>" suffixed, as "a </a:t>
            </a:r>
            <a:r>
              <a:rPr lang="en-US" sz="2000" dirty="0" err="1" smtClean="0"/>
              <a:t>Furleyite</a:t>
            </a:r>
            <a:r>
              <a:rPr lang="en-US" sz="2000" dirty="0" smtClean="0"/>
              <a:t>", "a </a:t>
            </a:r>
            <a:r>
              <a:rPr lang="en-US" sz="2000" dirty="0" err="1" smtClean="0"/>
              <a:t>Toyeite</a:t>
            </a:r>
            <a:r>
              <a:rPr lang="en-US" sz="2000" dirty="0" smtClean="0"/>
              <a:t>", "a </a:t>
            </a:r>
            <a:r>
              <a:rPr lang="en-US" sz="2000" dirty="0" err="1" smtClean="0"/>
              <a:t>Cookite</a:t>
            </a:r>
            <a:r>
              <a:rPr lang="en-US" sz="2000" dirty="0" smtClean="0"/>
              <a:t>" and so on. The houses have been ordered by their year of founding. College does not have an informal name, although the abbreviation </a:t>
            </a:r>
            <a:r>
              <a:rPr lang="en-US" sz="2000" i="1" dirty="0" err="1" smtClean="0"/>
              <a:t>Coll</a:t>
            </a:r>
            <a:r>
              <a:rPr lang="en-US" sz="2000" dirty="0" smtClean="0"/>
              <a:t> is sometimes used, especially on written work. It also has a letter assigned to it, X, but it is considered bad form to use this except as a laundry mark or in lists of sporting fixtures. </a:t>
            </a:r>
            <a:r>
              <a:rPr lang="en-US" sz="2000" baseline="30000" dirty="0" smtClean="0">
                <a:hlinkClick r:id="rId2"/>
              </a:rPr>
              <a:t>[a]</a:t>
            </a:r>
            <a:r>
              <a:rPr lang="en-US" sz="2000" dirty="0" smtClean="0"/>
              <a:t/>
            </a:r>
            <a:br>
              <a:rPr lang="en-US" sz="2000" dirty="0" smtClean="0"/>
            </a:br>
            <a:r>
              <a:rPr lang="en-US" sz="2000" dirty="0" smtClean="0"/>
              <a:t>Each house also had a set of house </a:t>
            </a:r>
            <a:r>
              <a:rPr lang="en-US" sz="2000" dirty="0" err="1" smtClean="0"/>
              <a:t>colours</a:t>
            </a:r>
            <a:r>
              <a:rPr lang="en-US" sz="2000" dirty="0" smtClean="0"/>
              <a:t>, which adorned the ribbon worn around boys' "</a:t>
            </a:r>
            <a:r>
              <a:rPr lang="en-US" sz="2000" dirty="0" err="1" smtClean="0"/>
              <a:t>strats</a:t>
            </a:r>
            <a:r>
              <a:rPr lang="en-US" sz="2000" dirty="0" smtClean="0"/>
              <a:t>" (straw hats). The wearing of </a:t>
            </a:r>
            <a:r>
              <a:rPr lang="en-US" sz="2000" dirty="0" err="1" smtClean="0"/>
              <a:t>strats</a:t>
            </a:r>
            <a:r>
              <a:rPr lang="en-US" sz="2000" dirty="0" smtClean="0"/>
              <a:t> was abolished for Commoners in around 1984 – </a:t>
            </a:r>
            <a:r>
              <a:rPr lang="en-US" sz="2000" dirty="0" err="1" smtClean="0"/>
              <a:t>Collegemen</a:t>
            </a:r>
            <a:r>
              <a:rPr lang="en-US" sz="2000" dirty="0" smtClean="0"/>
              <a:t> had ceased to wear them years earlier. They can however still occasionally be seen being sported on Winchester Day. House </a:t>
            </a:r>
            <a:r>
              <a:rPr lang="en-US" sz="2000" dirty="0" err="1" smtClean="0"/>
              <a:t>colours</a:t>
            </a:r>
            <a:r>
              <a:rPr lang="en-US" sz="2000" dirty="0" smtClean="0"/>
              <a:t> are now used on socks and "pussies", scarves awarded for exceptional contribution to the house or society.</a:t>
            </a:r>
            <a:br>
              <a:rPr lang="en-US" sz="2000" dirty="0" smtClean="0"/>
            </a:br>
            <a:endParaRPr lang="ru-RU"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736"/>
            <a:ext cx="9258336" cy="4572032"/>
          </a:xfrm>
        </p:spPr>
        <p:txBody>
          <a:bodyPr>
            <a:normAutofit/>
          </a:bodyPr>
          <a:lstStyle/>
          <a:p>
            <a:r>
              <a:rPr lang="ru-RU" dirty="0" smtClean="0"/>
              <a:t/>
            </a:r>
            <a:br>
              <a:rPr lang="ru-RU" dirty="0" smtClean="0"/>
            </a:br>
            <a:r>
              <a:rPr lang="en-US" dirty="0" smtClean="0"/>
              <a:t>   Thank you for your attention</a:t>
            </a:r>
            <a:br>
              <a:rPr lang="en-US" dirty="0" smtClean="0"/>
            </a:b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TotalTime>
  <Words>274</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Поток</vt:lpstr>
      <vt:lpstr>Winchester school</vt:lpstr>
      <vt:lpstr>Презентация PowerPoint</vt:lpstr>
      <vt:lpstr>In the late 1850s four boarding houses were planned (but only three built, namely A, B and C), to be headed by housemasters: the plan, since dropped, was to increase the number of scholars to 100 so that there would be "College", "Commoners" and "Houses" consisting of 100 pupils each. In the 1860s "New Commoners" was closed and converted to classrooms, and its members were divided among four further boarding houses (D, E, G and H, collectively known as "Commoner Block"). At the same time two more houses (F and I) were acquired and added to the "Houses" category; a tenth (K) was acquired in 1905 and allotted to "Commoners". (The distinction between "Commoners" and "Houses" is now of purely sporting significance (see Winchester College Football), and "a Commoner" now means any pupil who is not a scholar.) There are therefore now ten houses in addition to College, which continues to occupy the original 14th-century buildings, and the total number of pupils is almost 700. From the late 1970s there has been a continual process of extension to and upgrading of College Chambers. </vt:lpstr>
      <vt:lpstr>Презентация PowerPoint</vt:lpstr>
      <vt:lpstr>          Boarding houses</vt:lpstr>
      <vt:lpstr>Each house also has a letter assigned to it, in the order of their founding, to act as an abbreviation, especially on laundry tags. A member of a house is described by the informal name of the house with "-ite" suffixed, as "a Furleyite", "a Toyeite", "a Cookite" and so on. The houses have been ordered by their year of founding. College does not have an informal name, although the abbreviation Coll is sometimes used, especially on written work. It also has a letter assigned to it, X, but it is considered bad form to use this except as a laundry mark or in lists of sporting fixtures. [a] Each house also had a set of house colours, which adorned the ribbon worn around boys' "strats" (straw hats). The wearing of strats was abolished for Commoners in around 1984 – Collegemen had ceased to wear them years earlier. They can however still occasionally be seen being sported on Winchester Day. House colours are now used on socks and "pussies", scarves awarded for exceptional contribution to the house or society. </vt:lpstr>
      <vt:lpstr>    Thank you for your attention </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Winchester school</dc:title>
  <dc:creator>МыСемья</dc:creator>
  <cp:lastModifiedBy>Admin</cp:lastModifiedBy>
  <cp:revision>3</cp:revision>
  <dcterms:created xsi:type="dcterms:W3CDTF">2016-10-12T16:39:55Z</dcterms:created>
  <dcterms:modified xsi:type="dcterms:W3CDTF">2018-01-13T22:15:03Z</dcterms:modified>
</cp:coreProperties>
</file>