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6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2DA0E0F6-0D49-45D0-A4E0-F3AF0357EFDF}" type="datetimeFigureOut">
              <a:rPr lang="ru-RU" smtClean="0"/>
              <a:t>08.04.2017</a:t>
            </a:fld>
            <a:endParaRPr lang="ru-RU"/>
          </a:p>
        </p:txBody>
      </p:sp>
      <p:sp>
        <p:nvSpPr>
          <p:cNvPr id="16" name="Номер слайда 15"/>
          <p:cNvSpPr>
            <a:spLocks noGrp="1"/>
          </p:cNvSpPr>
          <p:nvPr>
            <p:ph type="sldNum" sz="quarter" idx="11"/>
          </p:nvPr>
        </p:nvSpPr>
        <p:spPr/>
        <p:txBody>
          <a:bodyPr/>
          <a:lstStyle/>
          <a:p>
            <a:fld id="{BC712DC7-ECB3-4DFB-946F-DE8B20A6DA24}"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A0E0F6-0D49-45D0-A4E0-F3AF0357EFDF}" type="datetimeFigureOut">
              <a:rPr lang="ru-RU" smtClean="0"/>
              <a:t>08.04.2017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712DC7-ECB3-4DFB-946F-DE8B20A6DA2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A0E0F6-0D49-45D0-A4E0-F3AF0357EFDF}" type="datetimeFigureOut">
              <a:rPr lang="ru-RU" smtClean="0"/>
              <a:t>08.04.2017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712DC7-ECB3-4DFB-946F-DE8B20A6DA2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2DA0E0F6-0D49-45D0-A4E0-F3AF0357EFDF}" type="datetimeFigureOut">
              <a:rPr lang="ru-RU" smtClean="0"/>
              <a:t>08.04.2017</a:t>
            </a:fld>
            <a:endParaRPr lang="ru-RU"/>
          </a:p>
        </p:txBody>
      </p:sp>
      <p:sp>
        <p:nvSpPr>
          <p:cNvPr id="15" name="Номер слайда 14"/>
          <p:cNvSpPr>
            <a:spLocks noGrp="1"/>
          </p:cNvSpPr>
          <p:nvPr>
            <p:ph type="sldNum" sz="quarter" idx="15"/>
          </p:nvPr>
        </p:nvSpPr>
        <p:spPr/>
        <p:txBody>
          <a:bodyPr/>
          <a:lstStyle>
            <a:lvl1pPr algn="ctr">
              <a:defRPr/>
            </a:lvl1pPr>
          </a:lstStyle>
          <a:p>
            <a:fld id="{BC712DC7-ECB3-4DFB-946F-DE8B20A6DA24}"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2DA0E0F6-0D49-45D0-A4E0-F3AF0357EFDF}" type="datetimeFigureOut">
              <a:rPr lang="ru-RU" smtClean="0"/>
              <a:t>08.04.2017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C712DC7-ECB3-4DFB-946F-DE8B20A6DA24}"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2DA0E0F6-0D49-45D0-A4E0-F3AF0357EFDF}" type="datetimeFigureOut">
              <a:rPr lang="ru-RU" smtClean="0"/>
              <a:t>08.04.2017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C712DC7-ECB3-4DFB-946F-DE8B20A6DA2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C712DC7-ECB3-4DFB-946F-DE8B20A6DA24}"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2DA0E0F6-0D49-45D0-A4E0-F3AF0357EFDF}" type="datetimeFigureOut">
              <a:rPr lang="ru-RU" smtClean="0"/>
              <a:t>08.04.2017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DA0E0F6-0D49-45D0-A4E0-F3AF0357EFDF}" type="datetimeFigureOut">
              <a:rPr lang="ru-RU" smtClean="0"/>
              <a:t>08.04.2017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C712DC7-ECB3-4DFB-946F-DE8B20A6DA2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A0E0F6-0D49-45D0-A4E0-F3AF0357EFDF}" type="datetimeFigureOut">
              <a:rPr lang="ru-RU" smtClean="0"/>
              <a:t>08.04.2017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C712DC7-ECB3-4DFB-946F-DE8B20A6DA2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2DA0E0F6-0D49-45D0-A4E0-F3AF0357EFDF}" type="datetimeFigureOut">
              <a:rPr lang="ru-RU" smtClean="0"/>
              <a:t>08.04.2017</a:t>
            </a:fld>
            <a:endParaRPr lang="ru-RU"/>
          </a:p>
        </p:txBody>
      </p:sp>
      <p:sp>
        <p:nvSpPr>
          <p:cNvPr id="9" name="Номер слайда 8"/>
          <p:cNvSpPr>
            <a:spLocks noGrp="1"/>
          </p:cNvSpPr>
          <p:nvPr>
            <p:ph type="sldNum" sz="quarter" idx="15"/>
          </p:nvPr>
        </p:nvSpPr>
        <p:spPr/>
        <p:txBody>
          <a:bodyPr/>
          <a:lstStyle/>
          <a:p>
            <a:fld id="{BC712DC7-ECB3-4DFB-946F-DE8B20A6DA24}"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2DA0E0F6-0D49-45D0-A4E0-F3AF0357EFDF}" type="datetimeFigureOut">
              <a:rPr lang="ru-RU" smtClean="0"/>
              <a:t>08.04.2017</a:t>
            </a:fld>
            <a:endParaRPr lang="ru-RU"/>
          </a:p>
        </p:txBody>
      </p:sp>
      <p:sp>
        <p:nvSpPr>
          <p:cNvPr id="9" name="Номер слайда 8"/>
          <p:cNvSpPr>
            <a:spLocks noGrp="1"/>
          </p:cNvSpPr>
          <p:nvPr>
            <p:ph type="sldNum" sz="quarter" idx="11"/>
          </p:nvPr>
        </p:nvSpPr>
        <p:spPr/>
        <p:txBody>
          <a:bodyPr/>
          <a:lstStyle/>
          <a:p>
            <a:fld id="{BC712DC7-ECB3-4DFB-946F-DE8B20A6DA24}"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2DA0E0F6-0D49-45D0-A4E0-F3AF0357EFDF}" type="datetimeFigureOut">
              <a:rPr lang="ru-RU" smtClean="0"/>
              <a:t>08.04.2017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C712DC7-ECB3-4DFB-946F-DE8B20A6DA24}"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en-US" dirty="0" smtClean="0"/>
              <a:t>Completed</a:t>
            </a:r>
            <a:r>
              <a:rPr lang="ru-RU" dirty="0" smtClean="0"/>
              <a:t>:</a:t>
            </a:r>
            <a:r>
              <a:rPr lang="en-US" dirty="0" smtClean="0"/>
              <a:t> </a:t>
            </a:r>
            <a:r>
              <a:rPr lang="en-US" dirty="0" err="1" smtClean="0"/>
              <a:t>Charkovskii</a:t>
            </a:r>
            <a:r>
              <a:rPr lang="en-US" dirty="0" smtClean="0"/>
              <a:t> </a:t>
            </a:r>
            <a:r>
              <a:rPr lang="en-US" dirty="0" err="1" smtClean="0"/>
              <a:t>Ilya</a:t>
            </a:r>
            <a:endParaRPr lang="ru-RU" dirty="0"/>
          </a:p>
        </p:txBody>
      </p:sp>
      <p:sp>
        <p:nvSpPr>
          <p:cNvPr id="2" name="Заголовок 1"/>
          <p:cNvSpPr>
            <a:spLocks noGrp="1"/>
          </p:cNvSpPr>
          <p:nvPr>
            <p:ph type="ctrTitle"/>
          </p:nvPr>
        </p:nvSpPr>
        <p:spPr/>
        <p:txBody>
          <a:bodyPr/>
          <a:lstStyle/>
          <a:p>
            <a:r>
              <a:rPr lang="en-US" dirty="0" smtClean="0"/>
              <a:t>The Phantom of the Opera</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88640"/>
            <a:ext cx="4716016" cy="6858000"/>
          </a:xfrm>
        </p:spPr>
        <p:txBody>
          <a:bodyPr>
            <a:normAutofit/>
          </a:bodyPr>
          <a:lstStyle/>
          <a:p>
            <a:r>
              <a:rPr lang="en-US" dirty="0" smtClean="0"/>
              <a:t>The Phantom of the Opera (Le </a:t>
            </a:r>
            <a:r>
              <a:rPr lang="en-US" dirty="0" err="1" smtClean="0"/>
              <a:t>Fantôme</a:t>
            </a:r>
            <a:r>
              <a:rPr lang="en-US" dirty="0" smtClean="0"/>
              <a:t> de </a:t>
            </a:r>
            <a:r>
              <a:rPr lang="en-US" dirty="0" err="1" smtClean="0"/>
              <a:t>l'Opéra</a:t>
            </a:r>
            <a:r>
              <a:rPr lang="en-US" dirty="0" smtClean="0"/>
              <a:t>) is </a:t>
            </a:r>
            <a:r>
              <a:rPr lang="en-US" dirty="0" err="1" smtClean="0"/>
              <a:t>Gothon</a:t>
            </a:r>
            <a:r>
              <a:rPr lang="en-US" dirty="0" smtClean="0"/>
              <a:t> </a:t>
            </a:r>
            <a:r>
              <a:rPr lang="en-US" dirty="0" err="1" smtClean="0"/>
              <a:t>Leroux's</a:t>
            </a:r>
            <a:r>
              <a:rPr lang="en-US" dirty="0" smtClean="0"/>
              <a:t> Gothic novel, which was printed in parts in the Le </a:t>
            </a:r>
            <a:r>
              <a:rPr lang="en-US" dirty="0" err="1" smtClean="0"/>
              <a:t>Goloua</a:t>
            </a:r>
            <a:r>
              <a:rPr lang="en-US" dirty="0" smtClean="0"/>
              <a:t> newspaper from September 23, 1909 to January 8, 1910, and was later published in a separate novel. To create the novel, </a:t>
            </a:r>
            <a:r>
              <a:rPr lang="en-US" dirty="0" err="1" smtClean="0"/>
              <a:t>Leroux</a:t>
            </a:r>
            <a:r>
              <a:rPr lang="en-US" dirty="0" smtClean="0"/>
              <a:t> was inspired by the newly-built opera house in Paris, which is still one of the most famous theaters in the world. </a:t>
            </a:r>
            <a:r>
              <a:rPr lang="en-US" dirty="0" err="1" smtClean="0"/>
              <a:t>Leroux</a:t>
            </a:r>
            <a:r>
              <a:rPr lang="en-US" dirty="0" smtClean="0"/>
              <a:t> himself devoted an affair to his younger brother Joseph.</a:t>
            </a:r>
          </a:p>
          <a:p>
            <a:endParaRPr lang="en-US" dirty="0" smtClean="0"/>
          </a:p>
        </p:txBody>
      </p:sp>
      <p:pic>
        <p:nvPicPr>
          <p:cNvPr id="13314" name="Picture 2" descr="Картинки по запросу призрак оперы роман"/>
          <p:cNvPicPr>
            <a:picLocks noChangeAspect="1" noChangeArrowheads="1"/>
          </p:cNvPicPr>
          <p:nvPr/>
        </p:nvPicPr>
        <p:blipFill>
          <a:blip r:embed="rId2" cstate="print"/>
          <a:srcRect/>
          <a:stretch>
            <a:fillRect/>
          </a:stretch>
        </p:blipFill>
        <p:spPr bwMode="auto">
          <a:xfrm>
            <a:off x="5292080" y="476672"/>
            <a:ext cx="3417168" cy="546747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Картинки по запросу призрак оперы 1986"/>
          <p:cNvPicPr>
            <a:picLocks noChangeAspect="1" noChangeArrowheads="1"/>
          </p:cNvPicPr>
          <p:nvPr/>
        </p:nvPicPr>
        <p:blipFill>
          <a:blip r:embed="rId2" cstate="print"/>
          <a:srcRect/>
          <a:stretch>
            <a:fillRect/>
          </a:stretch>
        </p:blipFill>
        <p:spPr bwMode="auto">
          <a:xfrm>
            <a:off x="395536" y="260648"/>
            <a:ext cx="2857500" cy="4286250"/>
          </a:xfrm>
          <a:prstGeom prst="rect">
            <a:avLst/>
          </a:prstGeom>
          <a:noFill/>
        </p:spPr>
      </p:pic>
      <p:sp>
        <p:nvSpPr>
          <p:cNvPr id="3" name="Содержимое 2"/>
          <p:cNvSpPr>
            <a:spLocks noGrp="1"/>
          </p:cNvSpPr>
          <p:nvPr>
            <p:ph idx="1"/>
          </p:nvPr>
        </p:nvSpPr>
        <p:spPr>
          <a:xfrm>
            <a:off x="4283968" y="332656"/>
            <a:ext cx="4860032" cy="6858000"/>
          </a:xfrm>
        </p:spPr>
        <p:txBody>
          <a:bodyPr>
            <a:normAutofit/>
          </a:bodyPr>
          <a:lstStyle/>
          <a:p>
            <a:r>
              <a:rPr lang="en-US" dirty="0" smtClean="0"/>
              <a:t>According to the plot of the novel, several theatrical productions were made and several films were shot. The first known adaptation of the novel was the 1925 film. Even more popular was the novel after the release of the 1986 musical, which was among the longest-running performances on Broadway.</a:t>
            </a:r>
          </a:p>
          <a:p>
            <a:endParaRPr lang="en-US" dirty="0" smtClean="0"/>
          </a:p>
        </p:txBody>
      </p:sp>
      <p:sp>
        <p:nvSpPr>
          <p:cNvPr id="6" name="TextBox 5"/>
          <p:cNvSpPr txBox="1"/>
          <p:nvPr/>
        </p:nvSpPr>
        <p:spPr>
          <a:xfrm>
            <a:off x="1115616" y="188640"/>
            <a:ext cx="1296144" cy="369332"/>
          </a:xfrm>
          <a:prstGeom prst="rect">
            <a:avLst/>
          </a:prstGeom>
          <a:noFill/>
        </p:spPr>
        <p:txBody>
          <a:bodyPr wrap="square" rtlCol="0">
            <a:spAutoFit/>
          </a:bodyPr>
          <a:lstStyle/>
          <a:p>
            <a:r>
              <a:rPr lang="en-US" dirty="0" smtClean="0">
                <a:solidFill>
                  <a:schemeClr val="bg1"/>
                </a:solidFill>
              </a:rPr>
              <a:t>1986</a:t>
            </a:r>
            <a:endParaRPr lang="ru-RU" dirty="0">
              <a:solidFill>
                <a:schemeClr val="bg1"/>
              </a:solidFill>
            </a:endParaRPr>
          </a:p>
        </p:txBody>
      </p:sp>
      <p:sp>
        <p:nvSpPr>
          <p:cNvPr id="7" name="TextBox 6"/>
          <p:cNvSpPr txBox="1"/>
          <p:nvPr/>
        </p:nvSpPr>
        <p:spPr>
          <a:xfrm>
            <a:off x="1835696" y="6093296"/>
            <a:ext cx="1296144" cy="369332"/>
          </a:xfrm>
          <a:prstGeom prst="rect">
            <a:avLst/>
          </a:prstGeom>
          <a:noFill/>
        </p:spPr>
        <p:txBody>
          <a:bodyPr wrap="square" rtlCol="0">
            <a:spAutoFit/>
          </a:bodyPr>
          <a:lstStyle/>
          <a:p>
            <a:r>
              <a:rPr lang="en-US" dirty="0" smtClean="0"/>
              <a:t>1925</a:t>
            </a:r>
            <a:endParaRPr lang="ru-RU" dirty="0"/>
          </a:p>
        </p:txBody>
      </p:sp>
      <p:pic>
        <p:nvPicPr>
          <p:cNvPr id="12290" name="Picture 2" descr="Картинки по запросу призрак оперы 1925"/>
          <p:cNvPicPr>
            <a:picLocks noChangeAspect="1" noChangeArrowheads="1"/>
          </p:cNvPicPr>
          <p:nvPr/>
        </p:nvPicPr>
        <p:blipFill>
          <a:blip r:embed="rId3" cstate="print"/>
          <a:srcRect/>
          <a:stretch>
            <a:fillRect/>
          </a:stretch>
        </p:blipFill>
        <p:spPr bwMode="auto">
          <a:xfrm>
            <a:off x="1907704" y="3356992"/>
            <a:ext cx="2455540" cy="308058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9144000" cy="4525963"/>
          </a:xfrm>
        </p:spPr>
        <p:txBody>
          <a:bodyPr>
            <a:normAutofit/>
          </a:bodyPr>
          <a:lstStyle/>
          <a:p>
            <a:r>
              <a:rPr lang="en-US" dirty="0" smtClean="0"/>
              <a:t>In Russia, the novel was first published in January 1911 - almost simultaneously with the publication of the first English edition of the book. The book was published by the </a:t>
            </a:r>
            <a:r>
              <a:rPr lang="en-US" dirty="0" err="1" smtClean="0"/>
              <a:t>Lipolitography</a:t>
            </a:r>
            <a:r>
              <a:rPr lang="en-US" dirty="0" smtClean="0"/>
              <a:t> "Light" under the title "The Secret of the Ghost of the Great Opera" and since the translation was made not from a separate publication, but from a newspaper one, there were no forewords, footnotes and dedications in it.</a:t>
            </a:r>
            <a:endParaRPr lang="ru-RU" dirty="0" smtClean="0"/>
          </a:p>
          <a:p>
            <a:endParaRPr lang="ru-RU" dirty="0"/>
          </a:p>
        </p:txBody>
      </p:sp>
      <p:pic>
        <p:nvPicPr>
          <p:cNvPr id="11266" name="Picture 2" descr="Картинки по запросу призрак оперы 1911 d hjccbb"/>
          <p:cNvPicPr>
            <a:picLocks noChangeAspect="1" noChangeArrowheads="1"/>
          </p:cNvPicPr>
          <p:nvPr/>
        </p:nvPicPr>
        <p:blipFill>
          <a:blip r:embed="rId2" cstate="print"/>
          <a:srcRect/>
          <a:stretch>
            <a:fillRect/>
          </a:stretch>
        </p:blipFill>
        <p:spPr bwMode="auto">
          <a:xfrm>
            <a:off x="5652120" y="3083361"/>
            <a:ext cx="2270745" cy="363319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88640"/>
            <a:ext cx="8229600" cy="4572000"/>
          </a:xfrm>
        </p:spPr>
        <p:txBody>
          <a:bodyPr/>
          <a:lstStyle/>
          <a:p>
            <a:r>
              <a:rPr lang="en-US" dirty="0" smtClean="0"/>
              <a:t>It is believed that the torture room, colorfully described by the author in the novel, is nothing more than a mirror room of the "Palace of the Mirage", presented at the Paris exhibition in 1900 (see Perelman "Entertaining Physics, Book 1").</a:t>
            </a:r>
            <a:endParaRPr lang="ru-RU" dirty="0" smtClean="0"/>
          </a:p>
          <a:p>
            <a:endParaRPr lang="ru-RU" dirty="0"/>
          </a:p>
        </p:txBody>
      </p:sp>
      <p:pic>
        <p:nvPicPr>
          <p:cNvPr id="10242" name="Picture 2" descr="Картинки по запросу призрак оперы  дворец миражей"/>
          <p:cNvPicPr>
            <a:picLocks noChangeAspect="1" noChangeArrowheads="1"/>
          </p:cNvPicPr>
          <p:nvPr/>
        </p:nvPicPr>
        <p:blipFill>
          <a:blip r:embed="rId2" cstate="print"/>
          <a:srcRect/>
          <a:stretch>
            <a:fillRect/>
          </a:stretch>
        </p:blipFill>
        <p:spPr bwMode="auto">
          <a:xfrm>
            <a:off x="1619672" y="2276872"/>
            <a:ext cx="6298332" cy="432434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13</TotalTime>
  <Words>280</Words>
  <Application>Microsoft Office PowerPoint</Application>
  <PresentationFormat>Экран (4:3)</PresentationFormat>
  <Paragraphs>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Бумажная</vt:lpstr>
      <vt:lpstr>The Phantom of the Opera</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Phantom of the Opera</dc:title>
  <dc:creator>Apack</dc:creator>
  <cp:lastModifiedBy>Apack</cp:lastModifiedBy>
  <cp:revision>2</cp:revision>
  <dcterms:created xsi:type="dcterms:W3CDTF">2017-04-07T21:43:26Z</dcterms:created>
  <dcterms:modified xsi:type="dcterms:W3CDTF">2017-04-07T21:57:05Z</dcterms:modified>
</cp:coreProperties>
</file>