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59" r:id="rId4"/>
    <p:sldId id="260" r:id="rId5"/>
    <p:sldId id="261" r:id="rId6"/>
    <p:sldId id="263"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69" autoAdjust="0"/>
    <p:restoredTop sz="94660"/>
  </p:normalViewPr>
  <p:slideViewPr>
    <p:cSldViewPr>
      <p:cViewPr varScale="1">
        <p:scale>
          <a:sx n="69" d="100"/>
          <a:sy n="69" d="100"/>
        </p:scale>
        <p:origin x="-46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13.04.2017</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13.04.2017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13.04.2017</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13.04.2017</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13.04.2017</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13.04.2017</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13.04.2017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13.04.2017</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13.04.2017</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13.04.2017</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13.04.2017</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476672"/>
            <a:ext cx="7772400" cy="1470025"/>
          </a:xfrm>
        </p:spPr>
        <p:txBody>
          <a:bodyPr>
            <a:normAutofit/>
          </a:bodyPr>
          <a:lstStyle/>
          <a:p>
            <a:r>
              <a:rPr lang="en-US" dirty="0" smtClean="0"/>
              <a:t>Benjamin </a:t>
            </a:r>
            <a:r>
              <a:rPr lang="en-US" dirty="0" smtClean="0"/>
              <a:t>Franklin</a:t>
            </a:r>
            <a:br>
              <a:rPr lang="en-US" dirty="0" smtClean="0"/>
            </a:br>
            <a:endParaRPr lang="ru-RU" dirty="0"/>
          </a:p>
        </p:txBody>
      </p:sp>
      <p:sp>
        <p:nvSpPr>
          <p:cNvPr id="3" name="Подзаголовок 2"/>
          <p:cNvSpPr>
            <a:spLocks noGrp="1"/>
          </p:cNvSpPr>
          <p:nvPr>
            <p:ph type="subTitle" idx="1"/>
          </p:nvPr>
        </p:nvSpPr>
        <p:spPr>
          <a:xfrm>
            <a:off x="5724128" y="5517232"/>
            <a:ext cx="2872408" cy="1032520"/>
          </a:xfrm>
        </p:spPr>
        <p:txBody>
          <a:bodyPr/>
          <a:lstStyle/>
          <a:p>
            <a:endParaRPr lang="ru-RU" dirty="0"/>
          </a:p>
        </p:txBody>
      </p:sp>
      <p:pic>
        <p:nvPicPr>
          <p:cNvPr id="3074" name="Picture 2" descr="&amp;Bcy;&amp;iecy;&amp;ncy;&amp;dcy;&amp;zhcy;&amp;acy;&amp;mcy;&amp;icy;&amp;ncy; &amp;Fcy;&amp;rcy;&amp;acy;&amp;ncy;&amp;kcy;&amp;lcy;&amp;icy;&amp;ncy;"/>
          <p:cNvPicPr>
            <a:picLocks noChangeAspect="1" noChangeArrowheads="1"/>
          </p:cNvPicPr>
          <p:nvPr/>
        </p:nvPicPr>
        <p:blipFill>
          <a:blip r:embed="rId2" cstate="print"/>
          <a:srcRect/>
          <a:stretch>
            <a:fillRect/>
          </a:stretch>
        </p:blipFill>
        <p:spPr bwMode="auto">
          <a:xfrm>
            <a:off x="2555776" y="1340768"/>
            <a:ext cx="3799122" cy="4680520"/>
          </a:xfrm>
          <a:prstGeom prst="rect">
            <a:avLst/>
          </a:prstGeom>
          <a:noFill/>
        </p:spPr>
      </p:pic>
      <p:pic>
        <p:nvPicPr>
          <p:cNvPr id="3076" name="Picture 4" descr="Benjamin Franklin Signature.svg"/>
          <p:cNvPicPr>
            <a:picLocks noChangeAspect="1" noChangeArrowheads="1"/>
          </p:cNvPicPr>
          <p:nvPr/>
        </p:nvPicPr>
        <p:blipFill>
          <a:blip r:embed="rId3" cstate="print"/>
          <a:srcRect/>
          <a:stretch>
            <a:fillRect/>
          </a:stretch>
        </p:blipFill>
        <p:spPr bwMode="auto">
          <a:xfrm>
            <a:off x="971600" y="5301208"/>
            <a:ext cx="2640277" cy="134076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en-US" dirty="0" smtClean="0"/>
              <a:t>Biography</a:t>
            </a:r>
            <a:endParaRPr lang="ru-RU" dirty="0"/>
          </a:p>
        </p:txBody>
      </p:sp>
      <p:sp>
        <p:nvSpPr>
          <p:cNvPr id="3" name="Содержимое 2"/>
          <p:cNvSpPr>
            <a:spLocks noGrp="1"/>
          </p:cNvSpPr>
          <p:nvPr>
            <p:ph idx="1"/>
          </p:nvPr>
        </p:nvSpPr>
        <p:spPr>
          <a:xfrm>
            <a:off x="467544" y="1052736"/>
            <a:ext cx="8229600" cy="5589240"/>
          </a:xfrm>
        </p:spPr>
        <p:txBody>
          <a:bodyPr>
            <a:normAutofit fontScale="77500" lnSpcReduction="20000"/>
          </a:bodyPr>
          <a:lstStyle/>
          <a:p>
            <a:r>
              <a:rPr lang="en-US" dirty="0" smtClean="0"/>
              <a:t/>
            </a:r>
            <a:br>
              <a:rPr lang="en-US" dirty="0" smtClean="0"/>
            </a:br>
            <a:r>
              <a:rPr lang="en-US" dirty="0" smtClean="0"/>
              <a:t>Benjamin Franklin was born on January 17, 1706 on Milk Street in Boston, the 15th of 17 children in the family of an emigrant from England, Josiah Franklin, an artisan engaged in the manufacture of soap and candles. Educated myself. Josiah wanted his son to go to school, but he had only enough money for two years of study. From the age of 12 Benjamin began to work as an apprentice in the printing shop of his brother James, and the printing business became his main specialty for many years.</a:t>
            </a:r>
            <a:br>
              <a:rPr lang="en-US" dirty="0" smtClean="0"/>
            </a:br>
            <a:r>
              <a:rPr lang="en-US" dirty="0" smtClean="0"/>
              <a:t/>
            </a:r>
            <a:br>
              <a:rPr lang="en-US" dirty="0" smtClean="0"/>
            </a:br>
            <a:r>
              <a:rPr lang="en-US" dirty="0" smtClean="0"/>
              <a:t>In 1727 he founded his own printing house in Philadelphia. From 1729 to 1748 he published the Pennsylvania Newspaper, and from 1732 to 1758 he published the yearbook Poor Richard's Almanac.</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fontScale="70000" lnSpcReduction="20000"/>
          </a:bodyPr>
          <a:lstStyle/>
          <a:p>
            <a:r>
              <a:rPr lang="en-US" dirty="0" smtClean="0"/>
              <a:t/>
            </a:r>
            <a:br>
              <a:rPr lang="en-US" dirty="0" smtClean="0"/>
            </a:br>
            <a:r>
              <a:rPr lang="en-US" dirty="0" smtClean="0"/>
              <a:t>In 1728, Benjamin Franklin founded the Philadelphia discussion group of craftsmen and merchants, the Club of Leather Aprons, which in 1743 was transformed into the American Philosophical Society, of which 24 Russian scientists were elected members in the period from the beginning of the 1770s to the early 1860s. Including TI von </a:t>
            </a:r>
            <a:r>
              <a:rPr lang="en-US" dirty="0" err="1" smtClean="0"/>
              <a:t>Klingstet</a:t>
            </a:r>
            <a:r>
              <a:rPr lang="en-US" dirty="0" smtClean="0"/>
              <a:t>, ER </a:t>
            </a:r>
            <a:r>
              <a:rPr lang="en-US" dirty="0" err="1" smtClean="0"/>
              <a:t>Dashkova</a:t>
            </a:r>
            <a:r>
              <a:rPr lang="en-US" dirty="0" smtClean="0"/>
              <a:t>, PS Pallas, FP </a:t>
            </a:r>
            <a:r>
              <a:rPr lang="en-US" dirty="0" err="1" smtClean="0"/>
              <a:t>Adelung</a:t>
            </a:r>
            <a:r>
              <a:rPr lang="en-US" dirty="0" smtClean="0"/>
              <a:t>, IF </a:t>
            </a:r>
            <a:r>
              <a:rPr lang="en-US" dirty="0" err="1" smtClean="0"/>
              <a:t>Krusenstern</a:t>
            </a:r>
            <a:r>
              <a:rPr lang="en-US" dirty="0" smtClean="0"/>
              <a:t>, V. </a:t>
            </a:r>
            <a:r>
              <a:rPr lang="en-US" dirty="0" err="1" smtClean="0"/>
              <a:t>Ya</a:t>
            </a:r>
            <a:r>
              <a:rPr lang="en-US" dirty="0" smtClean="0"/>
              <a:t>. Struve.</a:t>
            </a:r>
            <a:br>
              <a:rPr lang="en-US" dirty="0" smtClean="0"/>
            </a:br>
            <a:r>
              <a:rPr lang="en-US" dirty="0" smtClean="0"/>
              <a:t/>
            </a:r>
            <a:br>
              <a:rPr lang="en-US" dirty="0" smtClean="0"/>
            </a:br>
            <a:r>
              <a:rPr lang="en-US" dirty="0" smtClean="0"/>
              <a:t>In 1731 he founded the first public library in America, in 1743 - the American Philosophical Society, in 1751 the Philadelphia Academy, which became the basis of the University of Pennsylvania. From 1737 to 1753 he served as postmaster of Pennsylvania, from 1753 to 1774 - the same position on the scale of all North American colonies.</a:t>
            </a:r>
            <a:br>
              <a:rPr lang="en-US" dirty="0" smtClean="0"/>
            </a:br>
            <a:r>
              <a:rPr lang="en-US" dirty="0" smtClean="0"/>
              <a:t/>
            </a:r>
            <a:br>
              <a:rPr lang="en-US" dirty="0" smtClean="0"/>
            </a:br>
            <a:r>
              <a:rPr lang="en-US" dirty="0" smtClean="0"/>
              <a:t>In 1776 he was sent as an ambassador to France in order to obtain an alliance with her against England, as well as a loan. He was elected a member of academies of many countries, including the Russian Academy of Sciences.</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77500" lnSpcReduction="20000"/>
          </a:bodyPr>
          <a:lstStyle/>
          <a:p>
            <a:r>
              <a:rPr lang="en-US" dirty="0" smtClean="0"/>
              <a:t>Franklin was a freemason and was a member of the greatest Masonic box "Nine Sisters".</a:t>
            </a:r>
            <a:br>
              <a:rPr lang="en-US" dirty="0" smtClean="0"/>
            </a:br>
            <a:r>
              <a:rPr lang="en-US" dirty="0" smtClean="0"/>
              <a:t/>
            </a:r>
            <a:br>
              <a:rPr lang="en-US" dirty="0" smtClean="0"/>
            </a:br>
            <a:r>
              <a:rPr lang="en-US" dirty="0" smtClean="0"/>
              <a:t>Benjamin Franklin is one of the authors of the American Constitution.</a:t>
            </a:r>
            <a:br>
              <a:rPr lang="en-US" dirty="0" smtClean="0"/>
            </a:br>
            <a:r>
              <a:rPr lang="en-US" dirty="0" smtClean="0"/>
              <a:t/>
            </a:r>
            <a:br>
              <a:rPr lang="en-US" dirty="0" smtClean="0"/>
            </a:br>
            <a:r>
              <a:rPr lang="en-US" dirty="0" smtClean="0"/>
              <a:t>The author of the aphorism "Time is money".</a:t>
            </a:r>
            <a:br>
              <a:rPr lang="en-US" dirty="0" smtClean="0"/>
            </a:br>
            <a:r>
              <a:rPr lang="en-US" dirty="0" smtClean="0"/>
              <a:t/>
            </a:r>
            <a:br>
              <a:rPr lang="en-US" dirty="0" smtClean="0"/>
            </a:br>
            <a:r>
              <a:rPr lang="en-US" dirty="0" smtClean="0"/>
              <a:t>Franklin was the actual spiritual leader of the new American nation in the second half of the 18th century and the first half of the 19th century.</a:t>
            </a:r>
            <a:br>
              <a:rPr lang="en-US" dirty="0" smtClean="0"/>
            </a:br>
            <a:r>
              <a:rPr lang="en-US" dirty="0" smtClean="0"/>
              <a:t/>
            </a:r>
            <a:br>
              <a:rPr lang="en-US" dirty="0" smtClean="0"/>
            </a:br>
            <a:r>
              <a:rPr lang="en-US" dirty="0" smtClean="0"/>
              <a:t>Franklin passed away on April 17, 1790. At his funeral in Philadelphia, about 20,000 people gathered, while the entire population of the city that year was 33,000 people, including babies.</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1143000"/>
          </a:xfrm>
        </p:spPr>
        <p:txBody>
          <a:bodyPr>
            <a:normAutofit fontScale="90000"/>
          </a:bodyPr>
          <a:lstStyle/>
          <a:p>
            <a:r>
              <a:rPr lang="en-US" dirty="0" smtClean="0"/>
              <a:t>Scientific and inventive activity</a:t>
            </a:r>
            <a:endParaRPr lang="ru-RU" dirty="0"/>
          </a:p>
        </p:txBody>
      </p:sp>
      <p:sp>
        <p:nvSpPr>
          <p:cNvPr id="3" name="Содержимое 2"/>
          <p:cNvSpPr>
            <a:spLocks noGrp="1"/>
          </p:cNvSpPr>
          <p:nvPr>
            <p:ph idx="1"/>
          </p:nvPr>
        </p:nvSpPr>
        <p:spPr>
          <a:xfrm>
            <a:off x="457200" y="836712"/>
            <a:ext cx="8229600" cy="5688632"/>
          </a:xfrm>
        </p:spPr>
        <p:txBody>
          <a:bodyPr numCol="1">
            <a:normAutofit/>
          </a:bodyPr>
          <a:lstStyle/>
          <a:p>
            <a:r>
              <a:rPr lang="en-US" sz="1500" dirty="0" smtClean="0"/>
              <a:t>Entered designation standard now electrically of the loaded states "+" and "−";</a:t>
            </a:r>
          </a:p>
          <a:p>
            <a:r>
              <a:rPr lang="en-US" sz="1500" dirty="0" smtClean="0"/>
              <a:t>    established identity of the atmospheric and received by means of friction electricity and provided the proof of the electric nature of a lightning;</a:t>
            </a:r>
          </a:p>
          <a:p>
            <a:r>
              <a:rPr lang="en-US" sz="1500" dirty="0" smtClean="0"/>
              <a:t>    established that the metal edges connected to the earth remove electric charges from charged bodies even without contact with them and offered the project of the lightning rod in 1752;</a:t>
            </a:r>
          </a:p>
          <a:p>
            <a:r>
              <a:rPr lang="en-US" sz="1500" dirty="0" smtClean="0"/>
              <a:t>    invented </a:t>
            </a:r>
            <a:r>
              <a:rPr lang="en-US" sz="1500" dirty="0" smtClean="0"/>
              <a:t>bifocals;</a:t>
            </a:r>
            <a:endParaRPr lang="en-US" sz="1500" dirty="0" smtClean="0"/>
          </a:p>
          <a:p>
            <a:r>
              <a:rPr lang="en-US" sz="1500" dirty="0" smtClean="0"/>
              <a:t>    took out the patent for a rocking-chair design;</a:t>
            </a:r>
          </a:p>
          <a:p>
            <a:r>
              <a:rPr lang="en-US" sz="1500" dirty="0" smtClean="0"/>
              <a:t>    in 1742 invented the economic small-sized furnace for the house which received the name Franklin </a:t>
            </a:r>
            <a:r>
              <a:rPr lang="en-US" sz="1500" dirty="0" smtClean="0"/>
              <a:t>furnace, </a:t>
            </a:r>
            <a:r>
              <a:rPr lang="en-US" sz="1500" dirty="0" smtClean="0"/>
              <a:t>and in 1770 essentially improved it;</a:t>
            </a:r>
          </a:p>
          <a:p>
            <a:r>
              <a:rPr lang="en-US" sz="1500" dirty="0" smtClean="0"/>
              <a:t>    put forward the idea of the electric motor and showed the "an electric wheel" rotating under the influence of electrostatic forces;</a:t>
            </a:r>
          </a:p>
          <a:p>
            <a:r>
              <a:rPr lang="en-US" sz="1500" dirty="0" smtClean="0"/>
              <a:t>    for the first time applied an electric spark to gunpowder explosion;</a:t>
            </a:r>
          </a:p>
          <a:p>
            <a:r>
              <a:rPr lang="en-US" sz="1500" dirty="0" smtClean="0"/>
              <a:t>    explained the principle of action of the Leiden can, having established that the major role in it is played by the dielectric dividing the carrying-out facings;</a:t>
            </a:r>
          </a:p>
          <a:p>
            <a:r>
              <a:rPr lang="en-US" sz="1500" dirty="0" smtClean="0"/>
              <a:t>    essentially improved a glass harmonica for which Mozart, Beethoven, Donizetti, R. Strauss, Glinka and Tchaikovsky began to compose;</a:t>
            </a:r>
          </a:p>
          <a:p>
            <a:r>
              <a:rPr lang="en-US" sz="1500" dirty="0" smtClean="0"/>
              <a:t>    developed own control system of time;</a:t>
            </a:r>
          </a:p>
          <a:p>
            <a:r>
              <a:rPr lang="en-US" sz="1500" dirty="0" smtClean="0"/>
              <a:t>    collected extensive data on gales </a:t>
            </a:r>
            <a:r>
              <a:rPr lang="en-US" sz="1500" dirty="0" smtClean="0"/>
              <a:t>and </a:t>
            </a:r>
            <a:r>
              <a:rPr lang="en-US" sz="1500" dirty="0" smtClean="0"/>
              <a:t>offered the theory explaining their origin;</a:t>
            </a:r>
          </a:p>
          <a:p>
            <a:r>
              <a:rPr lang="en-US" sz="1500" dirty="0" smtClean="0"/>
              <a:t>    with the assistance of Benjamin Franklin were taken measurements of speed, width and depth of Gulf Stream, and this current, the name which Benjamin Franklin gave, it was plotted </a:t>
            </a:r>
            <a:r>
              <a:rPr lang="en-US" sz="1500" dirty="0" smtClean="0"/>
              <a:t>.</a:t>
            </a:r>
            <a:endParaRPr lang="ru-RU" sz="15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s://upload.wikimedia.org/wikipedia/commons/thumb/a/a3/Benjamin_Franklin_1767.jpg/220px-Benjamin_Franklin_1767.jpg"/>
          <p:cNvPicPr>
            <a:picLocks noChangeAspect="1" noChangeArrowheads="1"/>
          </p:cNvPicPr>
          <p:nvPr/>
        </p:nvPicPr>
        <p:blipFill>
          <a:blip r:embed="rId2" cstate="print"/>
          <a:srcRect/>
          <a:stretch>
            <a:fillRect/>
          </a:stretch>
        </p:blipFill>
        <p:spPr bwMode="auto">
          <a:xfrm>
            <a:off x="5940152" y="476671"/>
            <a:ext cx="2815580" cy="3545073"/>
          </a:xfrm>
          <a:prstGeom prst="rect">
            <a:avLst/>
          </a:prstGeom>
          <a:noFill/>
        </p:spPr>
      </p:pic>
      <p:pic>
        <p:nvPicPr>
          <p:cNvPr id="16386" name="Picture 2" descr="Benjamin Franklin (1706–1790) MET DT2883.jpg"/>
          <p:cNvPicPr>
            <a:picLocks noChangeAspect="1" noChangeArrowheads="1"/>
          </p:cNvPicPr>
          <p:nvPr/>
        </p:nvPicPr>
        <p:blipFill>
          <a:blip r:embed="rId3" cstate="print"/>
          <a:srcRect/>
          <a:stretch>
            <a:fillRect/>
          </a:stretch>
        </p:blipFill>
        <p:spPr bwMode="auto">
          <a:xfrm>
            <a:off x="3779912" y="764704"/>
            <a:ext cx="2258486" cy="2883173"/>
          </a:xfrm>
          <a:prstGeom prst="rect">
            <a:avLst/>
          </a:prstGeom>
          <a:noFill/>
        </p:spPr>
      </p:pic>
      <p:pic>
        <p:nvPicPr>
          <p:cNvPr id="16390" name="Picture 6" descr="https://upload.wikimedia.org/wikipedia/commons/thumb/0/04/Memoirs_of_Franklin.jpg/220px-Memoirs_of_Franklin.jpg"/>
          <p:cNvPicPr>
            <a:picLocks noChangeAspect="1" noChangeArrowheads="1"/>
          </p:cNvPicPr>
          <p:nvPr/>
        </p:nvPicPr>
        <p:blipFill>
          <a:blip r:embed="rId4" cstate="print"/>
          <a:srcRect/>
          <a:stretch>
            <a:fillRect/>
          </a:stretch>
        </p:blipFill>
        <p:spPr bwMode="auto">
          <a:xfrm>
            <a:off x="467544" y="692696"/>
            <a:ext cx="3219180" cy="5472608"/>
          </a:xfrm>
          <a:prstGeom prst="rect">
            <a:avLst/>
          </a:prstGeom>
          <a:noFill/>
        </p:spPr>
      </p:pic>
      <p:pic>
        <p:nvPicPr>
          <p:cNvPr id="16392" name="Picture 8" descr="https://upload.wikimedia.org/wikipedia/commons/thumb/0/0a/Benjamin_Franklin_playing_chess.jpg/150px-Benjamin_Franklin_playing_chess.jpg"/>
          <p:cNvPicPr>
            <a:picLocks noChangeAspect="1" noChangeArrowheads="1"/>
          </p:cNvPicPr>
          <p:nvPr/>
        </p:nvPicPr>
        <p:blipFill>
          <a:blip r:embed="rId5" cstate="print"/>
          <a:srcRect/>
          <a:stretch>
            <a:fillRect/>
          </a:stretch>
        </p:blipFill>
        <p:spPr bwMode="auto">
          <a:xfrm>
            <a:off x="4283968" y="3501008"/>
            <a:ext cx="3816424" cy="300225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Some of Franklin works</a:t>
            </a:r>
            <a:endParaRPr lang="ru-RU" dirty="0"/>
          </a:p>
        </p:txBody>
      </p:sp>
      <p:sp>
        <p:nvSpPr>
          <p:cNvPr id="3" name="Содержимое 2"/>
          <p:cNvSpPr>
            <a:spLocks noGrp="1"/>
          </p:cNvSpPr>
          <p:nvPr>
            <p:ph idx="1"/>
          </p:nvPr>
        </p:nvSpPr>
        <p:spPr/>
        <p:txBody>
          <a:bodyPr>
            <a:normAutofit fontScale="92500" lnSpcReduction="10000"/>
          </a:bodyPr>
          <a:lstStyle/>
          <a:p>
            <a:r>
              <a:rPr lang="en-US" dirty="0" smtClean="0"/>
              <a:t> "Autobiography";</a:t>
            </a:r>
          </a:p>
          <a:p>
            <a:r>
              <a:rPr lang="en-US" dirty="0" smtClean="0"/>
              <a:t>    "Reasoning on freedom and need, pleasure and suffering";</a:t>
            </a:r>
          </a:p>
          <a:p>
            <a:r>
              <a:rPr lang="en-US" dirty="0" smtClean="0"/>
              <a:t>    "Experiences and observations over electricity";</a:t>
            </a:r>
          </a:p>
          <a:p>
            <a:r>
              <a:rPr lang="en-US" dirty="0" smtClean="0"/>
              <a:t>    "Necessary councils to those who would like to become the rich";</a:t>
            </a:r>
          </a:p>
          <a:p>
            <a:r>
              <a:rPr lang="en-US" dirty="0" smtClean="0"/>
              <a:t>    "Way to abundance";</a:t>
            </a:r>
          </a:p>
          <a:p>
            <a:r>
              <a:rPr lang="en-US" dirty="0" smtClean="0"/>
              <a:t>    "Almanac of the gawk Richard";</a:t>
            </a:r>
          </a:p>
          <a:p>
            <a:r>
              <a:rPr lang="en-US" dirty="0" smtClean="0"/>
              <a:t>    "Whistle" (the letter — the story).</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Другая 4">
      <a:dk1>
        <a:srgbClr val="96A9A9"/>
      </a:dk1>
      <a:lt1>
        <a:srgbClr val="EAEDED"/>
      </a:lt1>
      <a:dk2>
        <a:srgbClr val="96A9A9"/>
      </a:dk2>
      <a:lt2>
        <a:srgbClr val="EAEDED"/>
      </a:lt2>
      <a:accent1>
        <a:srgbClr val="BCFFDA"/>
      </a:accent1>
      <a:accent2>
        <a:srgbClr val="79FFB6"/>
      </a:accent2>
      <a:accent3>
        <a:srgbClr val="005828"/>
      </a:accent3>
      <a:accent4>
        <a:srgbClr val="956251"/>
      </a:accent4>
      <a:accent5>
        <a:srgbClr val="918485"/>
      </a:accent5>
      <a:accent6>
        <a:srgbClr val="855D5D"/>
      </a:accent6>
      <a:hlink>
        <a:srgbClr val="CC9900"/>
      </a:hlink>
      <a:folHlink>
        <a:srgbClr val="96A9A9"/>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17</TotalTime>
  <Words>350</Words>
  <Application>Microsoft Office PowerPoint</Application>
  <PresentationFormat>Экран (4:3)</PresentationFormat>
  <Paragraphs>27</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Яркая</vt:lpstr>
      <vt:lpstr>Benjamin Franklin </vt:lpstr>
      <vt:lpstr>Biography</vt:lpstr>
      <vt:lpstr>Слайд 3</vt:lpstr>
      <vt:lpstr>Слайд 4</vt:lpstr>
      <vt:lpstr>Scientific and inventive activity</vt:lpstr>
      <vt:lpstr>Слайд 6</vt:lpstr>
      <vt:lpstr>Some of Franklin works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Benjamin Franklin </dc:title>
  <cp:lastModifiedBy>User</cp:lastModifiedBy>
  <cp:revision>3</cp:revision>
  <dcterms:modified xsi:type="dcterms:W3CDTF">2017-04-13T16:13:50Z</dcterms:modified>
</cp:coreProperties>
</file>