
<file path=[Content_Types].xml><?xml version="1.0" encoding="utf-8"?>
<Types xmlns="http://schemas.openxmlformats.org/package/2006/content-types">
  <Default Extension="png" ContentType="image/png"/>
  <Default Extension="JPG&amp;ehk=0mkzU4oN1K" ContentType="image/jpeg"/>
  <Default Extension="jpeg" ContentType="image/jpeg"/>
  <Default Extension="jpg&amp;ehk=abPP3PysjGdRIWLnWPiN8A&amp;r=0&amp;pid=OfficeInsert" ContentType="image/jpeg"/>
  <Default Extension="rels" ContentType="application/vnd.openxmlformats-package.relationships+xml"/>
  <Default Extension="xml" ContentType="application/xml"/>
  <Default Extension="jpg&amp;ehk=bjl3zAEQ65s5CGJ0hcxWnA&amp;r=0&amp;pid=OfficeInsert" ContentType="image/jpeg"/>
  <Default Extension="JPG&amp;ehk=RCoZ2WKG4zjQvayrBkOP1w&amp;r=0&amp;pid=OfficeInsert" ContentType="image/jpeg"/>
  <Default Extension="JPG&amp;ehk=83uC4gkMrpNgs578Fo1iwg&amp;r=0&amp;pid=OfficeInsert" ContentType="image/jpeg"/>
  <Default Extension="jpg&amp;ehk=t2zUEumJFnOJsIXg7Vl" ContentType="image/jpeg"/>
  <Default Extension="JPG&amp;ehk=mtTKXGAvPn0SeJWEMziqHg&amp;r=0&amp;pid=OfficeInsert" ContentType="image/jpeg"/>
  <Default Extension="jpg&amp;ehk=Spm9vQgyJcoJZylL3WysrA&amp;r=0&amp;pid=OfficeInsert"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ru-RU"/>
              <a:t>Образец заголовка</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4/12/2017</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ru-RU"/>
              <a:t>Вставка рисунка</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4/12/2017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ru-RU"/>
              <a:t>Образец заголовка</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4/12/2017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ru-RU"/>
              <a:t>Образец заголовка</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4/12/2017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ru-RU"/>
              <a:t>Образец заголовка</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4/12/2017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ru-RU"/>
              <a:t>Образец заголовка</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t>4/12/2017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ru-RU"/>
              <a:t>Образец заголовка</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a:t>Вставка рисунка</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a:t>Вставка рисунка</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a:t>Вставка рисунка</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3" name="Date Placeholder 2"/>
          <p:cNvSpPr>
            <a:spLocks noGrp="1"/>
          </p:cNvSpPr>
          <p:nvPr>
            <p:ph type="dt" sz="half" idx="10"/>
          </p:nvPr>
        </p:nvSpPr>
        <p:spPr/>
        <p:txBody>
          <a:bodyPr/>
          <a:lstStyle/>
          <a:p>
            <a:fld id="{48A87A34-81AB-432B-8DAE-1953F412C126}" type="datetimeFigureOut">
              <a:rPr lang="en-US" dirty="0"/>
              <a:t>4/12/2017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4/12/2017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8A87A34-81AB-432B-8DAE-1953F412C126}" type="datetimeFigureOut">
              <a:rPr lang="en-US" dirty="0"/>
              <a:t>4/12/2017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4/12/2017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ru-RU"/>
              <a:t>Образец заголовка</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41410" y="3073397"/>
            <a:ext cx="4878391" cy="271780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3073397"/>
            <a:ext cx="4875210" cy="271780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4/12/2017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4/12/2017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4/12/2017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4/12/2017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48A87A34-81AB-432B-8DAE-1953F412C126}" type="datetimeFigureOut">
              <a:rPr lang="en-US" dirty="0"/>
              <a:t>4/12/2017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4/12/2017</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effectLst>
            <a:outerShdw blurRad="177800" dist="38100" dir="2700000" algn="tl">
              <a:srgbClr val="000000">
                <a:alpha val="24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effectLst>
            <a:outerShdw blurRad="152400" dist="38100" dir="2700000" algn="tl">
              <a:srgbClr val="000000">
                <a:alpha val="36000"/>
              </a:srgbClr>
            </a:outerShdw>
          </a:effectLst>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effectLst>
            <a:outerShdw blurRad="152400" dist="38100" dir="2700000" algn="tl">
              <a:srgbClr val="000000">
                <a:alpha val="36000"/>
              </a:srgbClr>
            </a:outerShdw>
          </a:effectLst>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effectLst>
            <a:outerShdw blurRad="152400" dist="38100" dir="2700000" algn="tl">
              <a:srgbClr val="000000">
                <a:alpha val="36000"/>
              </a:srgbClr>
            </a:outerShdw>
          </a:effectLst>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effectLst>
            <a:outerShdw blurRad="152400" dist="38100" dir="2700000" algn="tl">
              <a:srgbClr val="000000">
                <a:alpha val="36000"/>
              </a:srgbClr>
            </a:outerShdw>
          </a:effectLst>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effectLst>
            <a:outerShdw blurRad="152400" dist="38100" dir="2700000" algn="tl">
              <a:srgbClr val="000000">
                <a:alpha val="36000"/>
              </a:srgbClr>
            </a:outerShdw>
          </a:effectLst>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amp;ehk=t2zUEumJFnOJsIXg7V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jpg&amp;ehk=bjl3zAEQ65s5CGJ0hcxWnA&amp;r=0&amp;pid=OfficeInsert"/><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JPG&amp;ehk=RCoZ2WKG4zjQvayrBkOP1w&amp;r=0&amp;pid=OfficeInsert"/><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JPG&amp;ehk=0mkzU4oN1K"/><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G&amp;ehk=83uC4gkMrpNgs578Fo1iwg&amp;r=0&amp;pid=OfficeInsert"/><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JPG&amp;ehk=mtTKXGAvPn0SeJWEMziqHg&amp;r=0&amp;pid=OfficeInsert"/><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g&amp;ehk=Spm9vQgyJcoJZylL3WysrA&amp;r=0&amp;pid=OfficeInsert"/><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amp;ehk=abPP3PysjGdRIWLnWPiN8A&amp;r=0&amp;pid=OfficeInsert"/><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algn="ctr"/>
            <a:r>
              <a:rPr lang="en-US" dirty="0"/>
              <a:t>the project</a:t>
            </a:r>
            <a:br>
              <a:rPr lang="ru-RU" dirty="0"/>
            </a:br>
            <a:endParaRPr lang="ru-RU" dirty="0"/>
          </a:p>
        </p:txBody>
      </p:sp>
      <p:sp>
        <p:nvSpPr>
          <p:cNvPr id="3" name="Подзаголовок 2"/>
          <p:cNvSpPr>
            <a:spLocks noGrp="1"/>
          </p:cNvSpPr>
          <p:nvPr>
            <p:ph type="subTitle" idx="1"/>
          </p:nvPr>
        </p:nvSpPr>
        <p:spPr/>
        <p:txBody>
          <a:bodyPr/>
          <a:lstStyle/>
          <a:p>
            <a:r>
              <a:rPr lang="ru-RU" dirty="0"/>
              <a:t>                                   </a:t>
            </a:r>
            <a:r>
              <a:rPr lang="en-US" dirty="0"/>
              <a:t>the work was performed by 7th grade student</a:t>
            </a:r>
            <a:endParaRPr lang="ru-RU" dirty="0"/>
          </a:p>
          <a:p>
            <a:endParaRPr lang="ru-RU" dirty="0"/>
          </a:p>
          <a:p>
            <a:r>
              <a:rPr lang="en-US" dirty="0"/>
              <a:t>                                                                                SIMONYAN POLINA</a:t>
            </a:r>
            <a:endParaRPr lang="ru-RU" dirty="0"/>
          </a:p>
          <a:p>
            <a:endParaRPr lang="ru-RU" dirty="0"/>
          </a:p>
        </p:txBody>
      </p:sp>
    </p:spTree>
    <p:extLst>
      <p:ext uri="{BB962C8B-B14F-4D97-AF65-F5344CB8AC3E}">
        <p14:creationId xmlns:p14="http://schemas.microsoft.com/office/powerpoint/2010/main" val="3663371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            BEAR</a:t>
            </a:r>
            <a:endParaRPr lang="ru-RU" dirty="0"/>
          </a:p>
        </p:txBody>
      </p:sp>
      <p:pic>
        <p:nvPicPr>
          <p:cNvPr id="6" name="Объект 5" descr="Soubor:Ursus arctos horribilis Medvěd grizzly ZOO Děčín.jpg ..."/>
          <p:cNvPicPr>
            <a:picLocks noGrp="1" noChangeAspect="1"/>
          </p:cNvPicPr>
          <p:nvPr>
            <p:ph idx="1"/>
          </p:nvPr>
        </p:nvPicPr>
        <p:blipFill>
          <a:blip r:embed="rId2"/>
          <a:stretch>
            <a:fillRect/>
          </a:stretch>
        </p:blipFill>
        <p:spPr>
          <a:xfrm>
            <a:off x="5156200" y="982464"/>
            <a:ext cx="5891213" cy="4418409"/>
          </a:xfrm>
        </p:spPr>
      </p:pic>
      <p:sp>
        <p:nvSpPr>
          <p:cNvPr id="4" name="Текст 3"/>
          <p:cNvSpPr>
            <a:spLocks noGrp="1"/>
          </p:cNvSpPr>
          <p:nvPr>
            <p:ph type="body" sz="half" idx="2"/>
          </p:nvPr>
        </p:nvSpPr>
        <p:spPr>
          <a:xfrm>
            <a:off x="238539" y="2146852"/>
            <a:ext cx="4917661" cy="4412974"/>
          </a:xfrm>
        </p:spPr>
        <p:txBody>
          <a:bodyPr>
            <a:normAutofit/>
          </a:bodyPr>
          <a:lstStyle/>
          <a:p>
            <a:r>
              <a:rPr lang="en-US" dirty="0"/>
              <a:t>Bears (lat. </a:t>
            </a:r>
            <a:r>
              <a:rPr lang="en-US" dirty="0" err="1"/>
              <a:t>Ursus</a:t>
            </a:r>
            <a:r>
              <a:rPr lang="en-US" dirty="0"/>
              <a:t>) is a genus of mammals of the Carnivora. A bear lives on land. Bears usually live in forests. The forest is their natural environment. Bears eat fish, honey, because they are predators they eat small animals</a:t>
            </a:r>
            <a:r>
              <a:rPr lang="ru-RU" dirty="0"/>
              <a:t>.</a:t>
            </a:r>
            <a:r>
              <a:rPr lang="en-US" dirty="0"/>
              <a:t> Usual place of habitation in Russia — a solid forests with fallen trees and ash with a dense growth of hardwoods, shrubs and herbs; it can go in the tundra and Alpine forests. In Europe, it prefers mountain forests; in North America, often found in open places in the tundra, in Alpine meadows and on the coast.</a:t>
            </a:r>
            <a:endParaRPr lang="ru-RU" dirty="0"/>
          </a:p>
        </p:txBody>
      </p:sp>
    </p:spTree>
    <p:extLst>
      <p:ext uri="{BB962C8B-B14F-4D97-AF65-F5344CB8AC3E}">
        <p14:creationId xmlns:p14="http://schemas.microsoft.com/office/powerpoint/2010/main" val="2196023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       </a:t>
            </a:r>
            <a:r>
              <a:rPr lang="en-US" dirty="0" err="1"/>
              <a:t>hedgehoG</a:t>
            </a:r>
            <a:endParaRPr lang="ru-RU" dirty="0"/>
          </a:p>
        </p:txBody>
      </p:sp>
      <p:pic>
        <p:nvPicPr>
          <p:cNvPr id="6" name="Объект 5" descr="Еж показался подозрительным, потому ..."/>
          <p:cNvPicPr>
            <a:picLocks noGrp="1" noChangeAspect="1"/>
          </p:cNvPicPr>
          <p:nvPr>
            <p:ph idx="1"/>
          </p:nvPr>
        </p:nvPicPr>
        <p:blipFill>
          <a:blip r:embed="rId2"/>
          <a:stretch>
            <a:fillRect/>
          </a:stretch>
        </p:blipFill>
        <p:spPr>
          <a:xfrm>
            <a:off x="6105379" y="1674055"/>
            <a:ext cx="4825218" cy="3615397"/>
          </a:xfrm>
        </p:spPr>
      </p:pic>
      <p:sp>
        <p:nvSpPr>
          <p:cNvPr id="4" name="Текст 3"/>
          <p:cNvSpPr>
            <a:spLocks noGrp="1"/>
          </p:cNvSpPr>
          <p:nvPr>
            <p:ph type="body" sz="half" idx="2"/>
          </p:nvPr>
        </p:nvSpPr>
        <p:spPr>
          <a:xfrm>
            <a:off x="384313" y="2398642"/>
            <a:ext cx="5367130" cy="4147932"/>
          </a:xfrm>
        </p:spPr>
        <p:txBody>
          <a:bodyPr>
            <a:normAutofit/>
          </a:bodyPr>
          <a:lstStyle/>
          <a:p>
            <a:r>
              <a:rPr lang="en-US" dirty="0"/>
              <a:t>Echinoid (lat. </a:t>
            </a:r>
            <a:r>
              <a:rPr lang="en-US" dirty="0" err="1"/>
              <a:t>Erinaceidae</a:t>
            </a:r>
            <a:r>
              <a:rPr lang="en-US" dirty="0"/>
              <a:t>) — the family of </a:t>
            </a:r>
            <a:r>
              <a:rPr lang="en-US" dirty="0" err="1"/>
              <a:t>afroeurasia</a:t>
            </a:r>
            <a:r>
              <a:rPr lang="en-US" dirty="0"/>
              <a:t> mammals, a single recent (including the living species) family in the suborder </a:t>
            </a:r>
            <a:r>
              <a:rPr lang="en-US" dirty="0" err="1"/>
              <a:t>geobrush</a:t>
            </a:r>
            <a:r>
              <a:rPr lang="en-US" dirty="0"/>
              <a:t> (</a:t>
            </a:r>
            <a:r>
              <a:rPr lang="en-US" dirty="0" err="1"/>
              <a:t>Erinaceomorpha</a:t>
            </a:r>
            <a:r>
              <a:rPr lang="en-US" dirty="0"/>
              <a:t>) is part of the squad insectivores (</a:t>
            </a:r>
            <a:r>
              <a:rPr lang="en-US" dirty="0" err="1"/>
              <a:t>Eulipotyphla</a:t>
            </a:r>
            <a:r>
              <a:rPr lang="en-US" dirty="0"/>
              <a:t>, or </a:t>
            </a:r>
            <a:r>
              <a:rPr lang="en-US" dirty="0" err="1"/>
              <a:t>Lipotyphla</a:t>
            </a:r>
            <a:r>
              <a:rPr lang="en-US" dirty="0"/>
              <a:t>)[1]. According to the reference "Mammal Species of the World" 2005, 10 family includes the living genera with 24 species[2]. Usually, in tight allocate 2 subfamily: </a:t>
            </a:r>
            <a:r>
              <a:rPr lang="en-US" dirty="0" err="1"/>
              <a:t>Einie</a:t>
            </a:r>
            <a:r>
              <a:rPr lang="en-US" dirty="0"/>
              <a:t>, or real hedgehogs (</a:t>
            </a:r>
            <a:r>
              <a:rPr lang="en-US" dirty="0" err="1"/>
              <a:t>Erinaceinae</a:t>
            </a:r>
            <a:r>
              <a:rPr lang="en-US" dirty="0"/>
              <a:t>), and </a:t>
            </a:r>
            <a:r>
              <a:rPr lang="en-US" dirty="0" err="1"/>
              <a:t>gemoroya</a:t>
            </a:r>
            <a:r>
              <a:rPr lang="en-US" dirty="0"/>
              <a:t>, or rat hedgehogs (</a:t>
            </a:r>
            <a:r>
              <a:rPr lang="en-US" dirty="0" err="1"/>
              <a:t>Galericinae</a:t>
            </a:r>
            <a:r>
              <a:rPr lang="en-US" dirty="0"/>
              <a:t>)[3].</a:t>
            </a:r>
            <a:r>
              <a:rPr lang="ru-RU" dirty="0"/>
              <a:t>                                                                                                   </a:t>
            </a:r>
            <a:r>
              <a:rPr lang="en-US" dirty="0"/>
              <a:t>Hedgehogs live on land. They typically inhabit forests, steppes, taiga. It is their natural environment. They feed on insects and other small </a:t>
            </a:r>
            <a:r>
              <a:rPr lang="en-US" dirty="0" err="1"/>
              <a:t>organisms.Hedgehogs</a:t>
            </a:r>
            <a:r>
              <a:rPr lang="en-US" dirty="0"/>
              <a:t> live on land. They typically inhabit forests, steppes, taiga. It is their natural environment. They feed on insects and other small organisms.</a:t>
            </a:r>
            <a:endParaRPr lang="ru-RU" dirty="0"/>
          </a:p>
        </p:txBody>
      </p:sp>
    </p:spTree>
    <p:extLst>
      <p:ext uri="{BB962C8B-B14F-4D97-AF65-F5344CB8AC3E}">
        <p14:creationId xmlns:p14="http://schemas.microsoft.com/office/powerpoint/2010/main" val="2792826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GULL</a:t>
            </a:r>
            <a:endParaRPr lang="ru-RU" dirty="0"/>
          </a:p>
        </p:txBody>
      </p:sp>
      <p:pic>
        <p:nvPicPr>
          <p:cNvPr id="6" name="Объект 5" descr="Средиземноморская &lt;strong&gt;чайка&lt;/strong&gt; — Википедия"/>
          <p:cNvPicPr>
            <a:picLocks noGrp="1" noChangeAspect="1"/>
          </p:cNvPicPr>
          <p:nvPr>
            <p:ph idx="1"/>
          </p:nvPr>
        </p:nvPicPr>
        <p:blipFill>
          <a:blip r:embed="rId2"/>
          <a:stretch>
            <a:fillRect/>
          </a:stretch>
        </p:blipFill>
        <p:spPr>
          <a:xfrm>
            <a:off x="6009187" y="2012294"/>
            <a:ext cx="4768025" cy="3178683"/>
          </a:xfrm>
        </p:spPr>
      </p:pic>
      <p:sp>
        <p:nvSpPr>
          <p:cNvPr id="4" name="Текст 3"/>
          <p:cNvSpPr>
            <a:spLocks noGrp="1"/>
          </p:cNvSpPr>
          <p:nvPr>
            <p:ph type="body" sz="half" idx="2"/>
          </p:nvPr>
        </p:nvSpPr>
        <p:spPr/>
        <p:txBody>
          <a:bodyPr>
            <a:normAutofit lnSpcReduction="10000"/>
          </a:bodyPr>
          <a:lstStyle/>
          <a:p>
            <a:r>
              <a:rPr lang="en-US" dirty="0"/>
              <a:t>Gull (lat. </a:t>
            </a:r>
            <a:r>
              <a:rPr lang="en-US" dirty="0" err="1"/>
              <a:t>Larus</a:t>
            </a:r>
            <a:r>
              <a:rPr lang="en-US" dirty="0"/>
              <a:t>) were the most numerous genus of birds of the gull family, living both in the sea and on inland waters. Many species are considered </a:t>
            </a:r>
            <a:r>
              <a:rPr lang="en-US" dirty="0" err="1"/>
              <a:t>synanthropic</a:t>
            </a:r>
            <a:r>
              <a:rPr lang="en-US" dirty="0"/>
              <a:t> — they live near humans and benefit from it.</a:t>
            </a:r>
          </a:p>
          <a:p>
            <a:r>
              <a:rPr lang="en-US" dirty="0"/>
              <a:t>As a rule, a large or medium-sized birds with grey or white plumage, often with black markings on the head or wings. One of the distinguishing characteristics are a strong, slightly curved at the end of the beak, and well-developed swimming membranes on their feet.</a:t>
            </a:r>
            <a:endParaRPr lang="ru-RU" dirty="0"/>
          </a:p>
        </p:txBody>
      </p:sp>
    </p:spTree>
    <p:extLst>
      <p:ext uri="{BB962C8B-B14F-4D97-AF65-F5344CB8AC3E}">
        <p14:creationId xmlns:p14="http://schemas.microsoft.com/office/powerpoint/2010/main" val="1156552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gorilla</a:t>
            </a:r>
            <a:endParaRPr lang="ru-RU" dirty="0"/>
          </a:p>
        </p:txBody>
      </p:sp>
      <p:pic>
        <p:nvPicPr>
          <p:cNvPr id="6" name="Объект 5" descr="File:&lt;strong&gt;Gorilla&lt;/strong&gt; &lt;strong&gt;gorilla&lt;/strong&gt; 04.JPG - Wikimedia Commons"/>
          <p:cNvPicPr>
            <a:picLocks noGrp="1" noChangeAspect="1"/>
          </p:cNvPicPr>
          <p:nvPr>
            <p:ph idx="1"/>
          </p:nvPr>
        </p:nvPicPr>
        <p:blipFill>
          <a:blip r:embed="rId2"/>
          <a:stretch>
            <a:fillRect/>
          </a:stretch>
        </p:blipFill>
        <p:spPr>
          <a:xfrm>
            <a:off x="6152158" y="592138"/>
            <a:ext cx="3899296" cy="5199062"/>
          </a:xfrm>
        </p:spPr>
      </p:pic>
      <p:sp>
        <p:nvSpPr>
          <p:cNvPr id="4" name="Текст 3"/>
          <p:cNvSpPr>
            <a:spLocks noGrp="1"/>
          </p:cNvSpPr>
          <p:nvPr>
            <p:ph type="body" sz="half" idx="2"/>
          </p:nvPr>
        </p:nvSpPr>
        <p:spPr/>
        <p:txBody>
          <a:bodyPr/>
          <a:lstStyle/>
          <a:p>
            <a:r>
              <a:rPr lang="en-US" dirty="0"/>
              <a:t>The gorilla lives in the jungle, at the foot of the mountains</a:t>
            </a:r>
            <a:r>
              <a:rPr lang="ru-RU" dirty="0"/>
              <a:t>. </a:t>
            </a:r>
            <a:r>
              <a:rPr lang="en-US" dirty="0"/>
              <a:t>The basis of the power of gorillas is plant food. From ingested plants can distinguish wild celery, bedstraw, nettle, bamboo shoots, blue fruit </a:t>
            </a:r>
            <a:r>
              <a:rPr lang="en-US" dirty="0" err="1"/>
              <a:t>Pygeum</a:t>
            </a:r>
            <a:r>
              <a:rPr lang="en-US" dirty="0"/>
              <a:t>. Fruit and nuts are Supplement to the main diet, animal food (mainly insects) is menu small share</a:t>
            </a:r>
            <a:r>
              <a:rPr lang="ru-RU" dirty="0"/>
              <a:t>.</a:t>
            </a:r>
            <a:endParaRPr lang="ru-RU" dirty="0"/>
          </a:p>
        </p:txBody>
      </p:sp>
    </p:spTree>
    <p:extLst>
      <p:ext uri="{BB962C8B-B14F-4D97-AF65-F5344CB8AC3E}">
        <p14:creationId xmlns:p14="http://schemas.microsoft.com/office/powerpoint/2010/main" val="2648038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 elephant</a:t>
            </a:r>
            <a:endParaRPr lang="ru-RU" dirty="0"/>
          </a:p>
        </p:txBody>
      </p:sp>
      <p:pic>
        <p:nvPicPr>
          <p:cNvPr id="6" name="Объект 5" descr="Азиатский &lt;strong&gt;слон&lt;/strong&gt; — Википедия"/>
          <p:cNvPicPr>
            <a:picLocks noGrp="1" noChangeAspect="1"/>
          </p:cNvPicPr>
          <p:nvPr>
            <p:ph idx="1"/>
          </p:nvPr>
        </p:nvPicPr>
        <p:blipFill>
          <a:blip r:embed="rId2"/>
          <a:stretch>
            <a:fillRect/>
          </a:stretch>
        </p:blipFill>
        <p:spPr>
          <a:xfrm>
            <a:off x="6151085" y="1728628"/>
            <a:ext cx="5254201" cy="3940651"/>
          </a:xfrm>
        </p:spPr>
      </p:pic>
      <p:sp>
        <p:nvSpPr>
          <p:cNvPr id="4" name="Текст 3"/>
          <p:cNvSpPr>
            <a:spLocks noGrp="1"/>
          </p:cNvSpPr>
          <p:nvPr>
            <p:ph type="body" sz="half" idx="2"/>
          </p:nvPr>
        </p:nvSpPr>
        <p:spPr/>
        <p:txBody>
          <a:bodyPr/>
          <a:lstStyle/>
          <a:p>
            <a:r>
              <a:rPr lang="en-US" dirty="0"/>
              <a:t>Ivory (lat. </a:t>
            </a:r>
            <a:r>
              <a:rPr lang="en-US" dirty="0" err="1"/>
              <a:t>Elephantidae</a:t>
            </a:r>
            <a:r>
              <a:rPr lang="en-US" dirty="0"/>
              <a:t>) — a family of mammals of the squad </a:t>
            </a:r>
            <a:r>
              <a:rPr lang="en-US" dirty="0" err="1"/>
              <a:t>Robotnik</a:t>
            </a:r>
            <a:r>
              <a:rPr lang="en-US" dirty="0"/>
              <a:t>. To this family in our time are the largest land mammals</a:t>
            </a:r>
            <a:r>
              <a:rPr lang="ru-RU" dirty="0"/>
              <a:t>.</a:t>
            </a:r>
            <a:r>
              <a:rPr lang="en-US" dirty="0"/>
              <a:t> in Namibia, and Senegal, in Kenya and Zimbabwe, Guinea and the Republic of Congo, Sudan and South Africa, feel great elephants in Zambia and Somalia</a:t>
            </a:r>
            <a:r>
              <a:rPr lang="ru-RU" dirty="0"/>
              <a:t>.</a:t>
            </a:r>
            <a:r>
              <a:rPr lang="en-US" dirty="0"/>
              <a:t> Eat plant foods: leaves, branches, shoots, bark and roots of trees and shrubs, the proportions of the feeds are dependent on the habitat and time of year</a:t>
            </a:r>
            <a:endParaRPr lang="ru-RU" dirty="0"/>
          </a:p>
        </p:txBody>
      </p:sp>
    </p:spTree>
    <p:extLst>
      <p:ext uri="{BB962C8B-B14F-4D97-AF65-F5344CB8AC3E}">
        <p14:creationId xmlns:p14="http://schemas.microsoft.com/office/powerpoint/2010/main" val="2908701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   CROCODILE</a:t>
            </a:r>
            <a:endParaRPr lang="ru-RU" dirty="0"/>
          </a:p>
        </p:txBody>
      </p:sp>
      <p:pic>
        <p:nvPicPr>
          <p:cNvPr id="6" name="Объект 5" descr="File:Indian Gharial Crocodile Digon3.JPG - Wikipedia"/>
          <p:cNvPicPr>
            <a:picLocks noGrp="1" noChangeAspect="1"/>
          </p:cNvPicPr>
          <p:nvPr>
            <p:ph idx="1"/>
          </p:nvPr>
        </p:nvPicPr>
        <p:blipFill>
          <a:blip r:embed="rId2"/>
          <a:stretch>
            <a:fillRect/>
          </a:stretch>
        </p:blipFill>
        <p:spPr>
          <a:xfrm>
            <a:off x="5521960" y="1252025"/>
            <a:ext cx="6337105" cy="4539175"/>
          </a:xfrm>
        </p:spPr>
      </p:pic>
      <p:sp>
        <p:nvSpPr>
          <p:cNvPr id="4" name="Текст 3"/>
          <p:cNvSpPr>
            <a:spLocks noGrp="1"/>
          </p:cNvSpPr>
          <p:nvPr>
            <p:ph type="body" sz="half" idx="2"/>
          </p:nvPr>
        </p:nvSpPr>
        <p:spPr>
          <a:xfrm>
            <a:off x="422031" y="2249485"/>
            <a:ext cx="5099929" cy="4010638"/>
          </a:xfrm>
        </p:spPr>
        <p:txBody>
          <a:bodyPr>
            <a:normAutofit fontScale="92500" lnSpcReduction="20000"/>
          </a:bodyPr>
          <a:lstStyle/>
          <a:p>
            <a:r>
              <a:rPr lang="en-US" dirty="0"/>
              <a:t>Crocodiles (lat. </a:t>
            </a:r>
            <a:r>
              <a:rPr lang="en-US" dirty="0" err="1"/>
              <a:t>Crocodilia</a:t>
            </a:r>
            <a:r>
              <a:rPr lang="en-US" dirty="0"/>
              <a:t>) — a detachment of aquatic vertebrates (which usually refers to the team group "reptiles"). Within cladistics crocodiles are considered as the only survivor subclade of wider treasure crurotarsan. Living organisms are the closest relatives of crocodiles — birds (close relatives or even descendants of archosaurs). All current crocodiles — semi-aquatic predators that use in food of aquatic, riparian, and coming to the watering hole. All the crocodiles eat meat! But then have to make a few clarifications, because crocodiles and alligators are not so simple...</a:t>
            </a:r>
          </a:p>
          <a:p>
            <a:r>
              <a:rPr lang="en-US" dirty="0"/>
              <a:t>Young, at the very beginning of life, they eat insects. As they grow older, these reptiles are beginning to catch larger animals. In their diet also includes fish and small frogs. Once the crocodiles reach about one meter in length, they gradually move on to small mammals. For juveniles, insects, fish and frogs are the main prey.</a:t>
            </a:r>
            <a:endParaRPr lang="ru-RU" dirty="0"/>
          </a:p>
        </p:txBody>
      </p:sp>
    </p:spTree>
    <p:extLst>
      <p:ext uri="{BB962C8B-B14F-4D97-AF65-F5344CB8AC3E}">
        <p14:creationId xmlns:p14="http://schemas.microsoft.com/office/powerpoint/2010/main" val="2480232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      Reindeer</a:t>
            </a:r>
            <a:endParaRPr lang="ru-RU" dirty="0"/>
          </a:p>
        </p:txBody>
      </p:sp>
      <p:pic>
        <p:nvPicPr>
          <p:cNvPr id="6" name="Объект 5" descr="&lt;strong&gt;Северные&lt;/strong&gt; &lt;strong&gt;олени&lt;/strong&gt; — ВикиФур ..."/>
          <p:cNvPicPr>
            <a:picLocks noGrp="1" noChangeAspect="1"/>
          </p:cNvPicPr>
          <p:nvPr>
            <p:ph idx="1"/>
          </p:nvPr>
        </p:nvPicPr>
        <p:blipFill>
          <a:blip r:embed="rId2"/>
          <a:stretch>
            <a:fillRect/>
          </a:stretch>
        </p:blipFill>
        <p:spPr>
          <a:xfrm>
            <a:off x="6069806" y="1837849"/>
            <a:ext cx="4064000" cy="2707640"/>
          </a:xfrm>
        </p:spPr>
      </p:pic>
      <p:sp>
        <p:nvSpPr>
          <p:cNvPr id="4" name="Текст 3"/>
          <p:cNvSpPr>
            <a:spLocks noGrp="1"/>
          </p:cNvSpPr>
          <p:nvPr>
            <p:ph type="body" sz="half" idx="2"/>
          </p:nvPr>
        </p:nvSpPr>
        <p:spPr>
          <a:xfrm>
            <a:off x="1146705" y="2249486"/>
            <a:ext cx="4432460" cy="4482618"/>
          </a:xfrm>
        </p:spPr>
        <p:txBody>
          <a:bodyPr>
            <a:normAutofit/>
          </a:bodyPr>
          <a:lstStyle/>
          <a:p>
            <a:r>
              <a:rPr lang="en-US" dirty="0"/>
              <a:t>Reindeer[1] (in North America caribou[2]; lat. Rangifer </a:t>
            </a:r>
            <a:r>
              <a:rPr lang="en-US" dirty="0" err="1"/>
              <a:t>tarandus</a:t>
            </a:r>
            <a:r>
              <a:rPr lang="en-US" dirty="0"/>
              <a:t>) — cloven-hoofed mammal of the deer family, the only member of the genus reindeer (Rangifer)</a:t>
            </a:r>
            <a:r>
              <a:rPr lang="ru-RU" dirty="0"/>
              <a:t>.</a:t>
            </a:r>
            <a:r>
              <a:rPr lang="en-US" dirty="0"/>
              <a:t> Most of the year deer forage from under the snow. They graze on the "</a:t>
            </a:r>
            <a:r>
              <a:rPr lang="en-US" dirty="0" err="1"/>
              <a:t>Vidovich</a:t>
            </a:r>
            <a:r>
              <a:rPr lang="en-US" dirty="0"/>
              <a:t>", bare plots of land. At the height of the snow cover over 70 cm the cost of foraging is not </a:t>
            </a:r>
            <a:r>
              <a:rPr lang="en-US" dirty="0" err="1"/>
              <a:t>kompensiruet</a:t>
            </a:r>
            <a:r>
              <a:rPr lang="en-US" dirty="0"/>
              <a:t> them. The thickness of the snow that the reindeer can dig, depends on its density. In the forest the deer may dig loose snow up to a height of 150 cm, in tundra 30 cm of snow with an ice crust which can prove irresistible. Deep or very dense snow can unearth only the bulls.</a:t>
            </a:r>
            <a:endParaRPr lang="ru-RU" dirty="0"/>
          </a:p>
        </p:txBody>
      </p:sp>
    </p:spTree>
    <p:extLst>
      <p:ext uri="{BB962C8B-B14F-4D97-AF65-F5344CB8AC3E}">
        <p14:creationId xmlns:p14="http://schemas.microsoft.com/office/powerpoint/2010/main" val="1261211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          FOX</a:t>
            </a:r>
            <a:endParaRPr lang="ru-RU" dirty="0"/>
          </a:p>
        </p:txBody>
      </p:sp>
      <p:pic>
        <p:nvPicPr>
          <p:cNvPr id="6" name="Объект 5" descr="No higher resolution available."/>
          <p:cNvPicPr>
            <a:picLocks noGrp="1" noChangeAspect="1"/>
          </p:cNvPicPr>
          <p:nvPr>
            <p:ph idx="1"/>
          </p:nvPr>
        </p:nvPicPr>
        <p:blipFill>
          <a:blip r:embed="rId2"/>
          <a:stretch>
            <a:fillRect/>
          </a:stretch>
        </p:blipFill>
        <p:spPr>
          <a:xfrm>
            <a:off x="5715974" y="1758462"/>
            <a:ext cx="5567679" cy="4032738"/>
          </a:xfrm>
        </p:spPr>
      </p:pic>
      <p:sp>
        <p:nvSpPr>
          <p:cNvPr id="4" name="Текст 3"/>
          <p:cNvSpPr>
            <a:spLocks noGrp="1"/>
          </p:cNvSpPr>
          <p:nvPr>
            <p:ph type="body" sz="half" idx="2"/>
          </p:nvPr>
        </p:nvSpPr>
        <p:spPr>
          <a:xfrm>
            <a:off x="318053" y="2249486"/>
            <a:ext cx="5141844" cy="4323592"/>
          </a:xfrm>
        </p:spPr>
        <p:txBody>
          <a:bodyPr/>
          <a:lstStyle/>
          <a:p>
            <a:r>
              <a:rPr lang="en-US" dirty="0"/>
              <a:t>Fox — the common name of several species of mammals canine. Only 10 species of this group refer to the genus itself foxes (lat. Vulpes). The most famous and widely representative — red Fox (Vulpes Vulpes). Foxes are found in the folklore of many peoples around the world. For large mammals Fox hunts not often, but possible to eat young hares or young deer does not miss. She also likes bird's eggs with their inhabitants, grouse, geese, partridges, preys on smaller birds</a:t>
            </a:r>
            <a:r>
              <a:rPr lang="ru-RU" dirty="0"/>
              <a:t>.</a:t>
            </a:r>
            <a:r>
              <a:rPr lang="en-US" dirty="0"/>
              <a:t> In addition to the animals the Fox eats plants, various berries, and fruits. In places where there are salmon, foxes eat them. When there is a lack of food, and eat carrion.</a:t>
            </a:r>
            <a:endParaRPr lang="ru-RU" dirty="0"/>
          </a:p>
        </p:txBody>
      </p:sp>
    </p:spTree>
    <p:extLst>
      <p:ext uri="{BB962C8B-B14F-4D97-AF65-F5344CB8AC3E}">
        <p14:creationId xmlns:p14="http://schemas.microsoft.com/office/powerpoint/2010/main" val="296490293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Контур">
  <a:themeElements>
    <a:clrScheme name="Circuit">
      <a:dk1>
        <a:sysClr val="windowText" lastClr="000000"/>
      </a:dk1>
      <a:lt1>
        <a:sysClr val="window" lastClr="FFFFFF"/>
      </a:lt1>
      <a:dk2>
        <a:srgbClr val="2B5F27"/>
      </a:dk2>
      <a:lt2>
        <a:srgbClr val="D8FC68"/>
      </a:lt2>
      <a:accent1>
        <a:srgbClr val="DDC855"/>
      </a:accent1>
      <a:accent2>
        <a:srgbClr val="FCA03D"/>
      </a:accent2>
      <a:accent3>
        <a:srgbClr val="E36439"/>
      </a:accent3>
      <a:accent4>
        <a:srgbClr val="C2935B"/>
      </a:accent4>
      <a:accent5>
        <a:srgbClr val="88C25C"/>
      </a:accent5>
      <a:accent6>
        <a:srgbClr val="BFCC86"/>
      </a:accent6>
      <a:hlink>
        <a:srgbClr val="FFCE23"/>
      </a:hlink>
      <a:folHlink>
        <a:srgbClr val="FDEB86"/>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88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82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97ECCC31-8429-4523-BE8D-8F09B7A4D46D}"/>
    </a:ext>
  </a:extLst>
</a:theme>
</file>

<file path=docProps/app.xml><?xml version="1.0" encoding="utf-8"?>
<Properties xmlns="http://schemas.openxmlformats.org/officeDocument/2006/extended-properties" xmlns:vt="http://schemas.openxmlformats.org/officeDocument/2006/docPropsVTypes">
  <Template>TM04033919[[fn=Контур]]</Template>
  <TotalTime>99</TotalTime>
  <Words>989</Words>
  <Application>Microsoft Office PowerPoint</Application>
  <PresentationFormat>Широкоэкранный</PresentationFormat>
  <Paragraphs>22</Paragraphs>
  <Slides>9</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9</vt:i4>
      </vt:variant>
    </vt:vector>
  </HeadingPairs>
  <TitlesOfParts>
    <vt:vector size="13" baseType="lpstr">
      <vt:lpstr>Arial</vt:lpstr>
      <vt:lpstr>Trebuchet MS</vt:lpstr>
      <vt:lpstr>Tw Cen MT</vt:lpstr>
      <vt:lpstr>Контур</vt:lpstr>
      <vt:lpstr>the project </vt:lpstr>
      <vt:lpstr>            BEAR</vt:lpstr>
      <vt:lpstr>       hedgehoG</vt:lpstr>
      <vt:lpstr>GULL</vt:lpstr>
      <vt:lpstr>gorilla</vt:lpstr>
      <vt:lpstr> elephant</vt:lpstr>
      <vt:lpstr>   CROCODILE</vt:lpstr>
      <vt:lpstr>      Reindeer</vt:lpstr>
      <vt:lpstr>          FOX</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project</dc:title>
  <dc:creator>Екатерина Кенжегулова</dc:creator>
  <cp:lastModifiedBy>Екатерина Кенжегулова</cp:lastModifiedBy>
  <cp:revision>11</cp:revision>
  <dcterms:created xsi:type="dcterms:W3CDTF">2017-04-12T13:13:30Z</dcterms:created>
  <dcterms:modified xsi:type="dcterms:W3CDTF">2017-04-12T14:53:11Z</dcterms:modified>
</cp:coreProperties>
</file>