
<file path=[Content_Types].xml><?xml version="1.0" encoding="utf-8"?>
<Types xmlns="http://schemas.openxmlformats.org/package/2006/content-types">
  <Override PartName="/ppt/slides/slide5.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sldIdLst>
    <p:sldId id="256" r:id="rId2"/>
    <p:sldId id="257" r:id="rId3"/>
    <p:sldId id="258" r:id="rId4"/>
    <p:sldId id="259" r:id="rId5"/>
    <p:sldId id="260" r:id="rId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 d="1"/>
        <a:sy n="1" d="1"/>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smtClean="0"/>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19" name="Дата 18"/>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11" name="Номер слайда 10"/>
          <p:cNvSpPr>
            <a:spLocks noGrp="1"/>
          </p:cNvSpPr>
          <p:nvPr>
            <p:ph type="sldNum" sz="quarter" idx="12"/>
          </p:nvPr>
        </p:nvSpPr>
        <p:spPr/>
        <p:txBody>
          <a:bodyPr/>
          <a:lstStyle>
            <a:extLst/>
          </a:lstStyle>
          <a:p>
            <a:fld id="{05B9B3D6-12E8-439E-994D-BBA4434BBBD1}"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5B9B3D6-12E8-439E-994D-BBA4434BBBD1}"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5B9B3D6-12E8-439E-994D-BBA4434BBBD1}"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extLst/>
          </a:lstStyle>
          <a:p>
            <a:r>
              <a:rPr kumimoji="0" lang="ru-RU" smtClean="0"/>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5B9B3D6-12E8-439E-994D-BBA4434BBBD1}"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05B9B3D6-12E8-439E-994D-BBA4434BBBD1}"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5B9B3D6-12E8-439E-994D-BBA4434BBBD1}"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05B9B3D6-12E8-439E-994D-BBA4434BBBD1}"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05B9B3D6-12E8-439E-994D-BBA4434BBBD1}"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Дата 1"/>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05B9B3D6-12E8-439E-994D-BBA4434BBBD1}"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5B9B3D6-12E8-439E-994D-BBA4434BBBD1}"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smtClean="0"/>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90EAE208-F864-4328-BD97-7C9A79CB955B}" type="datetimeFigureOut">
              <a:rPr lang="ru-RU" smtClean="0"/>
              <a:pPr/>
              <a:t>07.05.2016</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05B9B3D6-12E8-439E-994D-BBA4434BBBD1}" type="slidenum">
              <a:rPr lang="ru-RU" smtClean="0"/>
              <a:pPr/>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smtClean="0"/>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extLst/>
          </a:lstStyle>
          <a:p>
            <a:r>
              <a:rPr kumimoji="0" lang="ru-RU" smtClean="0"/>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90EAE208-F864-4328-BD97-7C9A79CB955B}" type="datetimeFigureOut">
              <a:rPr lang="ru-RU" smtClean="0"/>
              <a:pPr/>
              <a:t>07.05.2016</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05B9B3D6-12E8-439E-994D-BBA4434BBBD1}"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en-US" b="0" i="0" dirty="0" smtClean="0">
                <a:solidFill>
                  <a:srgbClr val="000000"/>
                </a:solidFill>
                <a:effectLst/>
                <a:latin typeface="Verdana"/>
              </a:rPr>
              <a:t>Motor mechanic</a:t>
            </a:r>
            <a:endParaRPr lang="ru-RU" dirty="0"/>
          </a:p>
        </p:txBody>
      </p:sp>
      <p:sp>
        <p:nvSpPr>
          <p:cNvPr id="3" name="Подзаголовок 2"/>
          <p:cNvSpPr>
            <a:spLocks noGrp="1"/>
          </p:cNvSpPr>
          <p:nvPr>
            <p:ph type="subTitle" idx="1"/>
          </p:nvPr>
        </p:nvSpPr>
        <p:spPr>
          <a:xfrm>
            <a:off x="1371600" y="3886200"/>
            <a:ext cx="6400800" cy="2711152"/>
          </a:xfrm>
        </p:spPr>
        <p:txBody>
          <a:bodyPr>
            <a:normAutofit/>
          </a:bodyPr>
          <a:lstStyle/>
          <a:p>
            <a:r>
              <a:rPr lang="en-US" b="0" i="0" dirty="0" smtClean="0">
                <a:solidFill>
                  <a:srgbClr val="000000"/>
                </a:solidFill>
                <a:effectLst/>
                <a:latin typeface="ProximaNova"/>
              </a:rPr>
              <a:t>Mechanic - This </a:t>
            </a:r>
            <a:r>
              <a:rPr lang="en-US" b="0" i="0" dirty="0" smtClean="0">
                <a:solidFill>
                  <a:srgbClr val="000000"/>
                </a:solidFill>
                <a:effectLst/>
                <a:latin typeface="ProximaNova"/>
              </a:rPr>
              <a:t>profession </a:t>
            </a:r>
            <a:r>
              <a:rPr lang="en-US" b="0" i="0" dirty="0" smtClean="0">
                <a:solidFill>
                  <a:srgbClr val="000000"/>
                </a:solidFill>
                <a:effectLst/>
                <a:latin typeface="ProximaNova"/>
              </a:rPr>
              <a:t>give you </a:t>
            </a:r>
            <a:r>
              <a:rPr lang="en-US" b="0" i="0" dirty="0" smtClean="0">
                <a:solidFill>
                  <a:srgbClr val="000000"/>
                </a:solidFill>
                <a:effectLst/>
                <a:latin typeface="ProximaNova"/>
              </a:rPr>
              <a:t>chance </a:t>
            </a:r>
            <a:r>
              <a:rPr lang="en-US" b="0" i="0" dirty="0" smtClean="0">
                <a:solidFill>
                  <a:srgbClr val="000000"/>
                </a:solidFill>
                <a:effectLst/>
                <a:latin typeface="ProximaNova"/>
              </a:rPr>
              <a:t>work with cars. You will repair it. It's very interesting and on the other hand sometimes hard</a:t>
            </a:r>
          </a:p>
          <a:p>
            <a:endParaRPr lang="en-US" dirty="0" smtClean="0">
              <a:solidFill>
                <a:srgbClr val="000000"/>
              </a:solidFill>
              <a:latin typeface="ProximaNova"/>
            </a:endParaRPr>
          </a:p>
          <a:p>
            <a:endParaRPr lang="en-US" b="0" i="0" dirty="0" smtClean="0">
              <a:solidFill>
                <a:srgbClr val="000000"/>
              </a:solidFill>
              <a:effectLst/>
              <a:latin typeface="ProximaNova"/>
            </a:endParaRPr>
          </a:p>
          <a:p>
            <a:r>
              <a:rPr lang="en-US" b="0" i="0" dirty="0" smtClean="0">
                <a:solidFill>
                  <a:srgbClr val="000000"/>
                </a:solidFill>
                <a:effectLst/>
                <a:latin typeface="ProximaNova"/>
              </a:rPr>
              <a:t>Andrew </a:t>
            </a:r>
            <a:endParaRPr lang="en-US" b="0" i="0" dirty="0" smtClean="0">
              <a:solidFill>
                <a:srgbClr val="000000"/>
              </a:solidFill>
              <a:effectLst/>
              <a:latin typeface="ProximaNova"/>
            </a:endParaRPr>
          </a:p>
          <a:p>
            <a:r>
              <a:rPr lang="ru-RU" b="0" i="0" dirty="0" smtClean="0">
                <a:solidFill>
                  <a:srgbClr val="000000"/>
                </a:solidFill>
                <a:effectLst/>
                <a:latin typeface="ProximaNova"/>
              </a:rPr>
              <a:t> </a:t>
            </a:r>
            <a:r>
              <a:rPr lang="en-US" b="0" i="0" dirty="0" err="1" smtClean="0">
                <a:solidFill>
                  <a:srgbClr val="000000"/>
                </a:solidFill>
                <a:effectLst/>
                <a:latin typeface="ProximaNova"/>
              </a:rPr>
              <a:t>Shrainer</a:t>
            </a:r>
            <a:r>
              <a:rPr lang="ru-RU" b="0" i="0" dirty="0" smtClean="0">
                <a:solidFill>
                  <a:srgbClr val="000000"/>
                </a:solidFill>
                <a:effectLst/>
                <a:latin typeface="ProximaNova"/>
              </a:rPr>
              <a:t>                                                                                          </a:t>
            </a:r>
            <a:endParaRPr lang="ru-RU" dirty="0"/>
          </a:p>
        </p:txBody>
      </p:sp>
      <p:pic>
        <p:nvPicPr>
          <p:cNvPr id="1026" name="Picture 2" descr="http://proprof.ru/sites/default/files/styles/scale_400x400/public/foto/mehanik.png"/>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95536" y="404664"/>
            <a:ext cx="3168352" cy="2448272"/>
          </a:xfrm>
          <a:prstGeom prst="rect">
            <a:avLst/>
          </a:prstGeom>
          <a:noFill/>
          <a:extLst>
            <a:ext uri="{909E8E84-426E-40DD-AFC4-6F175D3DCCD1}">
              <a14:hiddenFill xmlns="" xmlns:a14="http://schemas.microsoft.com/office/drawing/2010/main">
                <a:solidFill>
                  <a:srgbClr val="FFFFFF"/>
                </a:solidFill>
              </a14:hiddenFill>
            </a:ext>
          </a:extLst>
        </p:spPr>
      </p:pic>
    </p:spTree>
    <p:extLst>
      <p:ext uri="{BB962C8B-B14F-4D97-AF65-F5344CB8AC3E}">
        <p14:creationId xmlns="" xmlns:p14="http://schemas.microsoft.com/office/powerpoint/2010/main" val="32925165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0" i="0" dirty="0" smtClean="0">
                <a:solidFill>
                  <a:srgbClr val="222222"/>
                </a:solidFill>
                <a:effectLst/>
                <a:latin typeface="Arial"/>
              </a:rPr>
              <a:t>DESCRIPTION OF ACTIVITIES</a:t>
            </a:r>
            <a:endParaRPr lang="ru-RU" dirty="0"/>
          </a:p>
        </p:txBody>
      </p:sp>
      <p:sp>
        <p:nvSpPr>
          <p:cNvPr id="3" name="Объект 2"/>
          <p:cNvSpPr>
            <a:spLocks noGrp="1"/>
          </p:cNvSpPr>
          <p:nvPr>
            <p:ph idx="1"/>
          </p:nvPr>
        </p:nvSpPr>
        <p:spPr/>
        <p:txBody>
          <a:bodyPr>
            <a:normAutofit lnSpcReduction="10000"/>
          </a:bodyPr>
          <a:lstStyle/>
          <a:p>
            <a:r>
              <a:rPr lang="en-US" b="0" i="0" dirty="0" smtClean="0">
                <a:solidFill>
                  <a:srgbClr val="222222"/>
                </a:solidFill>
                <a:effectLst/>
                <a:latin typeface="Arial"/>
              </a:rPr>
              <a:t>The activities of mechanics is indispensable in a large number of areas. They serve the transport equipment, various devices in the industrial and agricultural industries. In their work, these professionals use their knowledge in the installation, adjustment and commissioning of equipment. Mechanics take new equipment, install and configure it. In addition, they regularly inspect already existing in the organization of equipment and if necessary repair.</a:t>
            </a:r>
            <a:endParaRPr lang="ru-RU" dirty="0"/>
          </a:p>
        </p:txBody>
      </p:sp>
    </p:spTree>
    <p:extLst>
      <p:ext uri="{BB962C8B-B14F-4D97-AF65-F5344CB8AC3E}">
        <p14:creationId xmlns="" xmlns:p14="http://schemas.microsoft.com/office/powerpoint/2010/main" val="30314619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en-US" b="0" i="0" dirty="0" smtClean="0">
                <a:solidFill>
                  <a:srgbClr val="222222"/>
                </a:solidFill>
                <a:effectLst/>
                <a:latin typeface="Arial"/>
              </a:rPr>
              <a:t>JOB DUTIES</a:t>
            </a:r>
            <a:endParaRPr lang="ru-RU" dirty="0"/>
          </a:p>
        </p:txBody>
      </p:sp>
      <p:sp>
        <p:nvSpPr>
          <p:cNvPr id="3" name="Объект 2"/>
          <p:cNvSpPr>
            <a:spLocks noGrp="1"/>
          </p:cNvSpPr>
          <p:nvPr>
            <p:ph idx="1"/>
          </p:nvPr>
        </p:nvSpPr>
        <p:spPr/>
        <p:txBody>
          <a:bodyPr>
            <a:normAutofit fontScale="85000" lnSpcReduction="10000"/>
          </a:bodyPr>
          <a:lstStyle/>
          <a:p>
            <a:r>
              <a:rPr lang="en-US" b="0" i="0" dirty="0" smtClean="0">
                <a:solidFill>
                  <a:srgbClr val="222222"/>
                </a:solidFill>
                <a:effectLst/>
                <a:latin typeface="Arial"/>
              </a:rPr>
              <a:t>The primary task of the mechanic is to ensure reliable and safe operation of the equipment. To do this he must care for him, to conduct his regular inspection, to ensure proper maintenance and efficiently repair. He should take part in the reception and installation of new equipment, testing it, setting up the most optimal operation modes. Often in his job duties included maintaining various documents. For example, some of these professionals need to keep records of all equipment on the enterprise or make a calendar of planned inspections, performance of major repairs, make a request for new parts and equipment.</a:t>
            </a:r>
            <a:endParaRPr lang="ru-RU" dirty="0"/>
          </a:p>
        </p:txBody>
      </p:sp>
    </p:spTree>
    <p:extLst>
      <p:ext uri="{BB962C8B-B14F-4D97-AF65-F5344CB8AC3E}">
        <p14:creationId xmlns="" xmlns:p14="http://schemas.microsoft.com/office/powerpoint/2010/main" val="304435531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en-US" b="0" i="0" dirty="0" smtClean="0">
                <a:solidFill>
                  <a:srgbClr val="222222"/>
                </a:solidFill>
                <a:effectLst/>
                <a:latin typeface="Arial"/>
              </a:rPr>
              <a:t>The demand for and remuneration of profession mechanic</a:t>
            </a:r>
            <a:endParaRPr lang="ru-RU" dirty="0"/>
          </a:p>
        </p:txBody>
      </p:sp>
      <p:sp>
        <p:nvSpPr>
          <p:cNvPr id="3" name="Объект 2"/>
          <p:cNvSpPr>
            <a:spLocks noGrp="1"/>
          </p:cNvSpPr>
          <p:nvPr>
            <p:ph idx="1"/>
          </p:nvPr>
        </p:nvSpPr>
        <p:spPr/>
        <p:txBody>
          <a:bodyPr>
            <a:normAutofit fontScale="77500" lnSpcReduction="20000"/>
          </a:bodyPr>
          <a:lstStyle/>
          <a:p>
            <a:r>
              <a:rPr lang="en-US" b="0" i="0" dirty="0" smtClean="0">
                <a:solidFill>
                  <a:srgbClr val="222222"/>
                </a:solidFill>
                <a:effectLst/>
                <a:latin typeface="Arial"/>
              </a:rPr>
              <a:t>Because in today's world there is a massive decrease in graduates from technical universities, as well as requalification of graduates of higher and secondary specialized technical institutions in other areas, the profession mechanic is quite popular today.</a:t>
            </a:r>
            <a:r>
              <a:rPr lang="en-US" dirty="0" smtClean="0"/>
              <a:t/>
            </a:r>
            <a:br>
              <a:rPr lang="en-US" dirty="0" smtClean="0"/>
            </a:br>
            <a:r>
              <a:rPr lang="en-US" dirty="0" smtClean="0"/>
              <a:t/>
            </a:r>
            <a:br>
              <a:rPr lang="en-US" dirty="0" smtClean="0"/>
            </a:br>
            <a:r>
              <a:rPr lang="en-US" b="0" i="0" dirty="0" smtClean="0">
                <a:solidFill>
                  <a:srgbClr val="222222"/>
                </a:solidFill>
                <a:effectLst/>
                <a:latin typeface="Arial"/>
              </a:rPr>
              <a:t>On the background of the fact that skilled mechanics with every year less, payment for experts ' work in this area has increased. In Russia the salary of mechanics, an average of 20,000 to 45,000 rubles, and in Ukraine from 3000 to 5000 USD.</a:t>
            </a:r>
            <a:r>
              <a:rPr lang="en-US" dirty="0" smtClean="0"/>
              <a:t/>
            </a:r>
            <a:br>
              <a:rPr lang="en-US" dirty="0" smtClean="0"/>
            </a:br>
            <a:r>
              <a:rPr lang="en-US" dirty="0" smtClean="0"/>
              <a:t/>
            </a:r>
            <a:br>
              <a:rPr lang="en-US" dirty="0" smtClean="0"/>
            </a:br>
            <a:r>
              <a:rPr lang="en-US" b="0" i="0" dirty="0" smtClean="0">
                <a:solidFill>
                  <a:srgbClr val="222222"/>
                </a:solidFill>
                <a:effectLst/>
                <a:latin typeface="Arial"/>
              </a:rPr>
              <a:t>The Ministry of </a:t>
            </a:r>
            <a:r>
              <a:rPr lang="en-US" b="0" i="0" dirty="0" err="1" smtClean="0">
                <a:solidFill>
                  <a:srgbClr val="222222"/>
                </a:solidFill>
                <a:effectLst/>
                <a:latin typeface="Arial"/>
              </a:rPr>
              <a:t>labour</a:t>
            </a:r>
            <a:r>
              <a:rPr lang="en-US" b="0" i="0" dirty="0" smtClean="0">
                <a:solidFill>
                  <a:srgbClr val="222222"/>
                </a:solidFill>
                <a:effectLst/>
                <a:latin typeface="Arial"/>
              </a:rPr>
              <a:t> and social policy encourages young people, when choosing their profession, to pay more attention to the engineering profession.</a:t>
            </a:r>
            <a:endParaRPr lang="ru-RU" dirty="0"/>
          </a:p>
        </p:txBody>
      </p:sp>
    </p:spTree>
    <p:extLst>
      <p:ext uri="{BB962C8B-B14F-4D97-AF65-F5344CB8AC3E}">
        <p14:creationId xmlns="" xmlns:p14="http://schemas.microsoft.com/office/powerpoint/2010/main" val="38545499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Объект 2"/>
          <p:cNvSpPr>
            <a:spLocks noGrp="1"/>
          </p:cNvSpPr>
          <p:nvPr>
            <p:ph idx="1"/>
          </p:nvPr>
        </p:nvSpPr>
        <p:spPr/>
        <p:txBody>
          <a:bodyPr/>
          <a:lstStyle/>
          <a:p>
            <a:endParaRPr lang="ru-RU" dirty="0"/>
          </a:p>
        </p:txBody>
      </p:sp>
      <p:pic>
        <p:nvPicPr>
          <p:cNvPr id="2050" name="Picture 2"/>
          <p:cNvPicPr>
            <a:picLocks noChangeAspect="1" noChangeArrowheads="1"/>
          </p:cNvPicPr>
          <p:nvPr/>
        </p:nvPicPr>
        <p:blipFill>
          <a:blip r:embed="rId2">
            <a:extLst>
              <a:ext uri="{28A0092B-C50C-407E-A947-70E740481C1C}">
                <a14:useLocalDpi xmlns="" xmlns:a14="http://schemas.microsoft.com/office/drawing/2010/main" val="0"/>
              </a:ext>
            </a:extLst>
          </a:blip>
          <a:srcRect/>
          <a:stretch>
            <a:fillRect/>
          </a:stretch>
        </p:blipFill>
        <p:spPr bwMode="auto">
          <a:xfrm>
            <a:off x="357158" y="329863"/>
            <a:ext cx="8358246" cy="5742343"/>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Tree>
    <p:extLst>
      <p:ext uri="{BB962C8B-B14F-4D97-AF65-F5344CB8AC3E}">
        <p14:creationId xmlns="" xmlns:p14="http://schemas.microsoft.com/office/powerpoint/2010/main" val="2515357186"/>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18</TotalTime>
  <Words>272</Words>
  <Application>Microsoft Office PowerPoint</Application>
  <PresentationFormat>Экран (4:3)</PresentationFormat>
  <Paragraphs>12</Paragraphs>
  <Slides>5</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5</vt:i4>
      </vt:variant>
    </vt:vector>
  </HeadingPairs>
  <TitlesOfParts>
    <vt:vector size="6" baseType="lpstr">
      <vt:lpstr>Аспект</vt:lpstr>
      <vt:lpstr>Motor mechanic</vt:lpstr>
      <vt:lpstr>DESCRIPTION OF ACTIVITIES</vt:lpstr>
      <vt:lpstr>JOB DUTIES</vt:lpstr>
      <vt:lpstr>The demand for and remuneration of profession mechanic</vt:lpstr>
      <vt:lpstr>Слайд 5</vt:lpstr>
    </vt:vector>
  </TitlesOfParts>
  <Company>KOMP</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Motor mechanic</dc:title>
  <dc:creator>MASHEENA</dc:creator>
  <cp:lastModifiedBy>Admin</cp:lastModifiedBy>
  <cp:revision>4</cp:revision>
  <dcterms:created xsi:type="dcterms:W3CDTF">2016-05-06T18:27:04Z</dcterms:created>
  <dcterms:modified xsi:type="dcterms:W3CDTF">2016-05-07T06:26:06Z</dcterms:modified>
</cp:coreProperties>
</file>